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wmf" ContentType="image/x-wmf"/>
  <Default Extension="rels" ContentType="application/vnd.openxmlformats-package.relationships+xml"/>
  <Default Extension="xml" ContentType="application/xml"/>
  <Default Extension="docx" ContentType="application/vnd.openxmlformats-officedocument.wordprocessingml.document"/>
  <Default Extension="vml" ContentType="application/vnd.openxmlformats-officedocument.vmlDrawing"/>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slideLayouts/slideLayout14.xml" ContentType="application/vnd.openxmlformats-officedocument.presentationml.slideLayout+xml"/>
  <Override PartName="/ppt/theme/theme3.xml" ContentType="application/vnd.openxmlformats-officedocument.theme+xml"/>
  <Override PartName="/ppt/slideLayouts/slideLayout15.xml" ContentType="application/vnd.openxmlformats-officedocument.presentationml.slideLayout+xml"/>
  <Override PartName="/ppt/theme/theme4.xml" ContentType="application/vnd.openxmlformats-officedocument.theme+xml"/>
  <Override PartName="/ppt/slideLayouts/slideLayout16.xml" ContentType="application/vnd.openxmlformats-officedocument.presentationml.slideLayout+xml"/>
  <Override PartName="/ppt/theme/theme5.xml" ContentType="application/vnd.openxmlformats-officedocument.theme+xml"/>
  <Override PartName="/ppt/slideLayouts/slideLayout17.xml" ContentType="application/vnd.openxmlformats-officedocument.presentationml.slideLayout+xml"/>
  <Override PartName="/ppt/theme/theme6.xml" ContentType="application/vnd.openxmlformats-officedocument.theme+xml"/>
  <Override PartName="/ppt/slideLayouts/slideLayout18.xml" ContentType="application/vnd.openxmlformats-officedocument.presentationml.slideLayout+xml"/>
  <Override PartName="/ppt/theme/theme7.xml" ContentType="application/vnd.openxmlformats-officedocument.theme+xml"/>
  <Override PartName="/ppt/slideLayouts/slideLayout19.xml" ContentType="application/vnd.openxmlformats-officedocument.presentationml.slideLayout+xml"/>
  <Override PartName="/ppt/theme/theme8.xml" ContentType="application/vnd.openxmlformats-officedocument.theme+xml"/>
  <Override PartName="/ppt/slideLayouts/slideLayout20.xml" ContentType="application/vnd.openxmlformats-officedocument.presentationml.slideLayout+xml"/>
  <Override PartName="/ppt/theme/theme9.xml" ContentType="application/vnd.openxmlformats-officedocument.theme+xml"/>
  <Override PartName="/ppt/slideLayouts/slideLayout21.xml" ContentType="application/vnd.openxmlformats-officedocument.presentationml.slideLayout+xml"/>
  <Override PartName="/ppt/theme/theme10.xml" ContentType="application/vnd.openxmlformats-officedocument.theme+xml"/>
  <Override PartName="/ppt/slideLayouts/slideLayout22.xml" ContentType="application/vnd.openxmlformats-officedocument.presentationml.slideLayout+xml"/>
  <Override PartName="/ppt/theme/theme11.xml" ContentType="application/vnd.openxmlformats-officedocument.theme+xml"/>
  <Override PartName="/ppt/slideLayouts/slideLayout23.xml" ContentType="application/vnd.openxmlformats-officedocument.presentationml.slideLayout+xml"/>
  <Override PartName="/ppt/theme/theme12.xml" ContentType="application/vnd.openxmlformats-officedocument.theme+xml"/>
  <Override PartName="/ppt/slideLayouts/slideLayout24.xml" ContentType="application/vnd.openxmlformats-officedocument.presentationml.slideLayout+xml"/>
  <Override PartName="/ppt/theme/theme13.xml" ContentType="application/vnd.openxmlformats-officedocument.theme+xml"/>
  <Override PartName="/ppt/slideLayouts/slideLayout25.xml" ContentType="application/vnd.openxmlformats-officedocument.presentationml.slideLayout+xml"/>
  <Override PartName="/ppt/theme/theme14.xml" ContentType="application/vnd.openxmlformats-officedocument.theme+xml"/>
  <Override PartName="/ppt/slideLayouts/slideLayout26.xml" ContentType="application/vnd.openxmlformats-officedocument.presentationml.slideLayout+xml"/>
  <Override PartName="/ppt/theme/theme15.xml" ContentType="application/vnd.openxmlformats-officedocument.theme+xml"/>
  <Override PartName="/ppt/slideLayouts/slideLayout27.xml" ContentType="application/vnd.openxmlformats-officedocument.presentationml.slideLayout+xml"/>
  <Override PartName="/ppt/theme/theme16.xml" ContentType="application/vnd.openxmlformats-officedocument.theme+xml"/>
  <Override PartName="/ppt/slideLayouts/slideLayout28.xml" ContentType="application/vnd.openxmlformats-officedocument.presentationml.slideLayout+xml"/>
  <Override PartName="/ppt/theme/theme17.xml" ContentType="application/vnd.openxmlformats-officedocument.theme+xml"/>
  <Override PartName="/ppt/slideLayouts/slideLayout29.xml" ContentType="application/vnd.openxmlformats-officedocument.presentationml.slideLayout+xml"/>
  <Override PartName="/ppt/theme/theme18.xml" ContentType="application/vnd.openxmlformats-officedocument.theme+xml"/>
  <Override PartName="/ppt/slideLayouts/slideLayout30.xml" ContentType="application/vnd.openxmlformats-officedocument.presentationml.slideLayout+xml"/>
  <Override PartName="/ppt/theme/theme19.xml" ContentType="application/vnd.openxmlformats-officedocument.theme+xml"/>
  <Override PartName="/ppt/slideLayouts/slideLayout31.xml" ContentType="application/vnd.openxmlformats-officedocument.presentationml.slideLayout+xml"/>
  <Override PartName="/ppt/theme/theme20.xml" ContentType="application/vnd.openxmlformats-officedocument.theme+xml"/>
  <Override PartName="/ppt/slideLayouts/slideLayout32.xml" ContentType="application/vnd.openxmlformats-officedocument.presentationml.slideLayout+xml"/>
  <Override PartName="/ppt/theme/theme21.xml" ContentType="application/vnd.openxmlformats-officedocument.theme+xml"/>
  <Override PartName="/ppt/slideLayouts/slideLayout33.xml" ContentType="application/vnd.openxmlformats-officedocument.presentationml.slideLayout+xml"/>
  <Override PartName="/ppt/theme/theme22.xml" ContentType="application/vnd.openxmlformats-officedocument.theme+xml"/>
  <Override PartName="/ppt/slideLayouts/slideLayout34.xml" ContentType="application/vnd.openxmlformats-officedocument.presentationml.slideLayout+xml"/>
  <Override PartName="/ppt/theme/theme23.xml" ContentType="application/vnd.openxmlformats-officedocument.theme+xml"/>
  <Override PartName="/ppt/slideLayouts/slideLayout35.xml" ContentType="application/vnd.openxmlformats-officedocument.presentationml.slideLayout+xml"/>
  <Override PartName="/ppt/theme/theme24.xml" ContentType="application/vnd.openxmlformats-officedocument.theme+xml"/>
  <Override PartName="/ppt/slideLayouts/slideLayout36.xml" ContentType="application/vnd.openxmlformats-officedocument.presentationml.slideLayout+xml"/>
  <Override PartName="/ppt/theme/theme25.xml" ContentType="application/vnd.openxmlformats-officedocument.theme+xml"/>
  <Override PartName="/ppt/slideLayouts/slideLayout37.xml" ContentType="application/vnd.openxmlformats-officedocument.presentationml.slideLayout+xml"/>
  <Override PartName="/ppt/theme/theme26.xml" ContentType="application/vnd.openxmlformats-officedocument.theme+xml"/>
  <Override PartName="/ppt/slideLayouts/slideLayout38.xml" ContentType="application/vnd.openxmlformats-officedocument.presentationml.slideLayout+xml"/>
  <Override PartName="/ppt/theme/theme27.xml" ContentType="application/vnd.openxmlformats-officedocument.theme+xml"/>
  <Override PartName="/ppt/slideLayouts/slideLayout39.xml" ContentType="application/vnd.openxmlformats-officedocument.presentationml.slideLayout+xml"/>
  <Override PartName="/ppt/theme/theme28.xml" ContentType="application/vnd.openxmlformats-officedocument.theme+xml"/>
  <Override PartName="/ppt/slideLayouts/slideLayout40.xml" ContentType="application/vnd.openxmlformats-officedocument.presentationml.slideLayout+xml"/>
  <Override PartName="/ppt/theme/theme29.xml" ContentType="application/vnd.openxmlformats-officedocument.theme+xml"/>
  <Override PartName="/ppt/slideLayouts/slideLayout41.xml" ContentType="application/vnd.openxmlformats-officedocument.presentationml.slideLayout+xml"/>
  <Override PartName="/ppt/theme/theme30.xml" ContentType="application/vnd.openxmlformats-officedocument.theme+xml"/>
  <Override PartName="/ppt/slideLayouts/slideLayout42.xml" ContentType="application/vnd.openxmlformats-officedocument.presentationml.slideLayout+xml"/>
  <Override PartName="/ppt/theme/theme31.xml" ContentType="application/vnd.openxmlformats-officedocument.theme+xml"/>
  <Override PartName="/ppt/slideLayouts/slideLayout43.xml" ContentType="application/vnd.openxmlformats-officedocument.presentationml.slideLayout+xml"/>
  <Override PartName="/ppt/theme/theme32.xml" ContentType="application/vnd.openxmlformats-officedocument.theme+xml"/>
  <Override PartName="/ppt/slideLayouts/slideLayout44.xml" ContentType="application/vnd.openxmlformats-officedocument.presentationml.slideLayout+xml"/>
  <Override PartName="/ppt/theme/theme33.xml" ContentType="application/vnd.openxmlformats-officedocument.theme+xml"/>
  <Override PartName="/ppt/slideLayouts/slideLayout45.xml" ContentType="application/vnd.openxmlformats-officedocument.presentationml.slideLayout+xml"/>
  <Override PartName="/ppt/theme/theme34.xml" ContentType="application/vnd.openxmlformats-officedocument.theme+xml"/>
  <Override PartName="/ppt/slideLayouts/slideLayout46.xml" ContentType="application/vnd.openxmlformats-officedocument.presentationml.slideLayout+xml"/>
  <Override PartName="/ppt/theme/theme35.xml" ContentType="application/vnd.openxmlformats-officedocument.theme+xml"/>
  <Override PartName="/ppt/slideLayouts/slideLayout47.xml" ContentType="application/vnd.openxmlformats-officedocument.presentationml.slideLayout+xml"/>
  <Override PartName="/ppt/theme/theme36.xml" ContentType="application/vnd.openxmlformats-officedocument.theme+xml"/>
  <Override PartName="/ppt/slideLayouts/slideLayout48.xml" ContentType="application/vnd.openxmlformats-officedocument.presentationml.slideLayout+xml"/>
  <Override PartName="/ppt/theme/theme37.xml" ContentType="application/vnd.openxmlformats-officedocument.theme+xml"/>
  <Override PartName="/ppt/slideLayouts/slideLayout49.xml" ContentType="application/vnd.openxmlformats-officedocument.presentationml.slideLayout+xml"/>
  <Override PartName="/ppt/theme/theme38.xml" ContentType="application/vnd.openxmlformats-officedocument.theme+xml"/>
  <Override PartName="/ppt/slideLayouts/slideLayout50.xml" ContentType="application/vnd.openxmlformats-officedocument.presentationml.slideLayout+xml"/>
  <Override PartName="/ppt/theme/theme39.xml" ContentType="application/vnd.openxmlformats-officedocument.theme+xml"/>
  <Override PartName="/ppt/slideLayouts/slideLayout51.xml" ContentType="application/vnd.openxmlformats-officedocument.presentationml.slideLayout+xml"/>
  <Override PartName="/ppt/theme/theme40.xml" ContentType="application/vnd.openxmlformats-officedocument.theme+xml"/>
  <Override PartName="/ppt/slideLayouts/slideLayout52.xml" ContentType="application/vnd.openxmlformats-officedocument.presentationml.slideLayout+xml"/>
  <Override PartName="/ppt/theme/theme41.xml" ContentType="application/vnd.openxmlformats-officedocument.theme+xml"/>
  <Override PartName="/ppt/slideLayouts/slideLayout53.xml" ContentType="application/vnd.openxmlformats-officedocument.presentationml.slideLayout+xml"/>
  <Override PartName="/ppt/theme/theme42.xml" ContentType="application/vnd.openxmlformats-officedocument.theme+xml"/>
  <Override PartName="/ppt/slideLayouts/slideLayout54.xml" ContentType="application/vnd.openxmlformats-officedocument.presentationml.slideLayout+xml"/>
  <Override PartName="/ppt/theme/theme43.xml" ContentType="application/vnd.openxmlformats-officedocument.theme+xml"/>
  <Override PartName="/ppt/slideLayouts/slideLayout55.xml" ContentType="application/vnd.openxmlformats-officedocument.presentationml.slideLayout+xml"/>
  <Override PartName="/ppt/theme/theme44.xml" ContentType="application/vnd.openxmlformats-officedocument.theme+xml"/>
  <Override PartName="/ppt/slideLayouts/slideLayout56.xml" ContentType="application/vnd.openxmlformats-officedocument.presentationml.slideLayout+xml"/>
  <Override PartName="/ppt/theme/theme45.xml" ContentType="application/vnd.openxmlformats-officedocument.theme+xml"/>
  <Override PartName="/ppt/slideLayouts/slideLayout57.xml" ContentType="application/vnd.openxmlformats-officedocument.presentationml.slideLayout+xml"/>
  <Override PartName="/ppt/theme/theme46.xml" ContentType="application/vnd.openxmlformats-officedocument.theme+xml"/>
  <Override PartName="/ppt/slideLayouts/slideLayout58.xml" ContentType="application/vnd.openxmlformats-officedocument.presentationml.slideLayout+xml"/>
  <Override PartName="/ppt/theme/theme47.xml" ContentType="application/vnd.openxmlformats-officedocument.theme+xml"/>
  <Override PartName="/ppt/slideLayouts/slideLayout59.xml" ContentType="application/vnd.openxmlformats-officedocument.presentationml.slideLayout+xml"/>
  <Override PartName="/ppt/theme/theme48.xml" ContentType="application/vnd.openxmlformats-officedocument.theme+xml"/>
  <Override PartName="/ppt/slideLayouts/slideLayout60.xml" ContentType="application/vnd.openxmlformats-officedocument.presentationml.slideLayout+xml"/>
  <Override PartName="/ppt/theme/theme49.xml" ContentType="application/vnd.openxmlformats-officedocument.theme+xml"/>
  <Override PartName="/ppt/slideLayouts/slideLayout61.xml" ContentType="application/vnd.openxmlformats-officedocument.presentationml.slideLayout+xml"/>
  <Override PartName="/ppt/theme/theme50.xml" ContentType="application/vnd.openxmlformats-officedocument.theme+xml"/>
  <Override PartName="/ppt/slideLayouts/slideLayout62.xml" ContentType="application/vnd.openxmlformats-officedocument.presentationml.slideLayout+xml"/>
  <Override PartName="/ppt/theme/theme51.xml" ContentType="application/vnd.openxmlformats-officedocument.theme+xml"/>
  <Override PartName="/ppt/slideLayouts/slideLayout63.xml" ContentType="application/vnd.openxmlformats-officedocument.presentationml.slideLayout+xml"/>
  <Override PartName="/ppt/theme/theme52.xml" ContentType="application/vnd.openxmlformats-officedocument.theme+xml"/>
  <Override PartName="/ppt/slideLayouts/slideLayout64.xml" ContentType="application/vnd.openxmlformats-officedocument.presentationml.slideLayout+xml"/>
  <Override PartName="/ppt/theme/theme53.xml" ContentType="application/vnd.openxmlformats-officedocument.theme+xml"/>
  <Override PartName="/ppt/slideLayouts/slideLayout65.xml" ContentType="application/vnd.openxmlformats-officedocument.presentationml.slideLayout+xml"/>
  <Override PartName="/ppt/theme/theme54.xml" ContentType="application/vnd.openxmlformats-officedocument.theme+xml"/>
  <Override PartName="/ppt/slideLayouts/slideLayout66.xml" ContentType="application/vnd.openxmlformats-officedocument.presentationml.slideLayout+xml"/>
  <Override PartName="/ppt/theme/theme55.xml" ContentType="application/vnd.openxmlformats-officedocument.theme+xml"/>
  <Override PartName="/ppt/slideLayouts/slideLayout67.xml" ContentType="application/vnd.openxmlformats-officedocument.presentationml.slideLayout+xml"/>
  <Override PartName="/ppt/theme/theme56.xml" ContentType="application/vnd.openxmlformats-officedocument.theme+xml"/>
  <Override PartName="/ppt/slideLayouts/slideLayout68.xml" ContentType="application/vnd.openxmlformats-officedocument.presentationml.slideLayout+xml"/>
  <Override PartName="/ppt/theme/theme57.xml" ContentType="application/vnd.openxmlformats-officedocument.theme+xml"/>
  <Override PartName="/ppt/slideLayouts/slideLayout69.xml" ContentType="application/vnd.openxmlformats-officedocument.presentationml.slideLayout+xml"/>
  <Override PartName="/ppt/theme/theme58.xml" ContentType="application/vnd.openxmlformats-officedocument.theme+xml"/>
  <Override PartName="/ppt/slideLayouts/slideLayout70.xml" ContentType="application/vnd.openxmlformats-officedocument.presentationml.slideLayout+xml"/>
  <Override PartName="/ppt/theme/theme59.xml" ContentType="application/vnd.openxmlformats-officedocument.theme+xml"/>
  <Override PartName="/ppt/slideLayouts/slideLayout71.xml" ContentType="application/vnd.openxmlformats-officedocument.presentationml.slideLayout+xml"/>
  <Override PartName="/ppt/theme/theme60.xml" ContentType="application/vnd.openxmlformats-officedocument.theme+xml"/>
  <Override PartName="/ppt/slideLayouts/slideLayout72.xml" ContentType="application/vnd.openxmlformats-officedocument.presentationml.slideLayout+xml"/>
  <Override PartName="/ppt/theme/theme61.xml" ContentType="application/vnd.openxmlformats-officedocument.theme+xml"/>
  <Override PartName="/ppt/slideLayouts/slideLayout73.xml" ContentType="application/vnd.openxmlformats-officedocument.presentationml.slideLayout+xml"/>
  <Override PartName="/ppt/theme/theme62.xml" ContentType="application/vnd.openxmlformats-officedocument.theme+xml"/>
  <Override PartName="/ppt/slideLayouts/slideLayout74.xml" ContentType="application/vnd.openxmlformats-officedocument.presentationml.slideLayout+xml"/>
  <Override PartName="/ppt/theme/theme63.xml" ContentType="application/vnd.openxmlformats-officedocument.theme+xml"/>
  <Override PartName="/ppt/slideLayouts/slideLayout75.xml" ContentType="application/vnd.openxmlformats-officedocument.presentationml.slideLayout+xml"/>
  <Override PartName="/ppt/theme/theme64.xml" ContentType="application/vnd.openxmlformats-officedocument.theme+xml"/>
  <Override PartName="/ppt/slideLayouts/slideLayout76.xml" ContentType="application/vnd.openxmlformats-officedocument.presentationml.slideLayout+xml"/>
  <Override PartName="/ppt/theme/theme65.xml" ContentType="application/vnd.openxmlformats-officedocument.theme+xml"/>
  <Override PartName="/ppt/slideLayouts/slideLayout77.xml" ContentType="application/vnd.openxmlformats-officedocument.presentationml.slideLayout+xml"/>
  <Override PartName="/ppt/theme/theme66.xml" ContentType="application/vnd.openxmlformats-officedocument.theme+xml"/>
  <Override PartName="/ppt/slideLayouts/slideLayout78.xml" ContentType="application/vnd.openxmlformats-officedocument.presentationml.slideLayout+xml"/>
  <Override PartName="/ppt/theme/theme67.xml" ContentType="application/vnd.openxmlformats-officedocument.theme+xml"/>
  <Override PartName="/ppt/slideLayouts/slideLayout79.xml" ContentType="application/vnd.openxmlformats-officedocument.presentationml.slideLayout+xml"/>
  <Override PartName="/ppt/theme/theme68.xml" ContentType="application/vnd.openxmlformats-officedocument.theme+xml"/>
  <Override PartName="/ppt/slideLayouts/slideLayout80.xml" ContentType="application/vnd.openxmlformats-officedocument.presentationml.slideLayout+xml"/>
  <Override PartName="/ppt/theme/theme69.xml" ContentType="application/vnd.openxmlformats-officedocument.theme+xml"/>
  <Override PartName="/ppt/slideLayouts/slideLayout81.xml" ContentType="application/vnd.openxmlformats-officedocument.presentationml.slideLayout+xml"/>
  <Override PartName="/ppt/theme/theme70.xml" ContentType="application/vnd.openxmlformats-officedocument.theme+xml"/>
  <Override PartName="/ppt/slideLayouts/slideLayout82.xml" ContentType="application/vnd.openxmlformats-officedocument.presentationml.slideLayout+xml"/>
  <Override PartName="/ppt/theme/theme71.xml" ContentType="application/vnd.openxmlformats-officedocument.theme+xml"/>
  <Override PartName="/ppt/slideLayouts/slideLayout83.xml" ContentType="application/vnd.openxmlformats-officedocument.presentationml.slideLayout+xml"/>
  <Override PartName="/ppt/theme/theme72.xml" ContentType="application/vnd.openxmlformats-officedocument.theme+xml"/>
  <Override PartName="/ppt/slideLayouts/slideLayout84.xml" ContentType="application/vnd.openxmlformats-officedocument.presentationml.slideLayout+xml"/>
  <Override PartName="/ppt/theme/theme73.xml" ContentType="application/vnd.openxmlformats-officedocument.theme+xml"/>
  <Override PartName="/ppt/slideLayouts/slideLayout85.xml" ContentType="application/vnd.openxmlformats-officedocument.presentationml.slideLayout+xml"/>
  <Override PartName="/ppt/theme/theme74.xml" ContentType="application/vnd.openxmlformats-officedocument.theme+xml"/>
  <Override PartName="/ppt/slideLayouts/slideLayout86.xml" ContentType="application/vnd.openxmlformats-officedocument.presentationml.slideLayout+xml"/>
  <Override PartName="/ppt/theme/theme75.xml" ContentType="application/vnd.openxmlformats-officedocument.theme+xml"/>
  <Override PartName="/ppt/slideLayouts/slideLayout87.xml" ContentType="application/vnd.openxmlformats-officedocument.presentationml.slideLayout+xml"/>
  <Override PartName="/ppt/theme/theme76.xml" ContentType="application/vnd.openxmlformats-officedocument.theme+xml"/>
  <Override PartName="/ppt/slideLayouts/slideLayout88.xml" ContentType="application/vnd.openxmlformats-officedocument.presentationml.slideLayout+xml"/>
  <Override PartName="/ppt/theme/theme77.xml" ContentType="application/vnd.openxmlformats-officedocument.theme+xml"/>
  <Override PartName="/ppt/slideLayouts/slideLayout89.xml" ContentType="application/vnd.openxmlformats-officedocument.presentationml.slideLayout+xml"/>
  <Override PartName="/ppt/theme/theme78.xml" ContentType="application/vnd.openxmlformats-officedocument.theme+xml"/>
  <Override PartName="/ppt/slideLayouts/slideLayout90.xml" ContentType="application/vnd.openxmlformats-officedocument.presentationml.slideLayout+xml"/>
  <Override PartName="/ppt/theme/theme79.xml" ContentType="application/vnd.openxmlformats-officedocument.theme+xml"/>
  <Override PartName="/ppt/slideLayouts/slideLayout91.xml" ContentType="application/vnd.openxmlformats-officedocument.presentationml.slideLayout+xml"/>
  <Override PartName="/ppt/theme/theme80.xml" ContentType="application/vnd.openxmlformats-officedocument.theme+xml"/>
  <Override PartName="/ppt/slideLayouts/slideLayout92.xml" ContentType="application/vnd.openxmlformats-officedocument.presentationml.slideLayout+xml"/>
  <Override PartName="/ppt/theme/theme81.xml" ContentType="application/vnd.openxmlformats-officedocument.theme+xml"/>
  <Override PartName="/ppt/slideLayouts/slideLayout93.xml" ContentType="application/vnd.openxmlformats-officedocument.presentationml.slideLayout+xml"/>
  <Override PartName="/ppt/theme/theme82.xml" ContentType="application/vnd.openxmlformats-officedocument.theme+xml"/>
  <Override PartName="/ppt/slideLayouts/slideLayout94.xml" ContentType="application/vnd.openxmlformats-officedocument.presentationml.slideLayout+xml"/>
  <Override PartName="/ppt/theme/theme83.xml" ContentType="application/vnd.openxmlformats-officedocument.theme+xml"/>
  <Override PartName="/ppt/slideLayouts/slideLayout95.xml" ContentType="application/vnd.openxmlformats-officedocument.presentationml.slideLayout+xml"/>
  <Override PartName="/ppt/theme/theme84.xml" ContentType="application/vnd.openxmlformats-officedocument.theme+xml"/>
  <Override PartName="/ppt/slideLayouts/slideLayout96.xml" ContentType="application/vnd.openxmlformats-officedocument.presentationml.slideLayout+xml"/>
  <Override PartName="/ppt/theme/theme85.xml" ContentType="application/vnd.openxmlformats-officedocument.theme+xml"/>
  <Override PartName="/ppt/slideLayouts/slideLayout97.xml" ContentType="application/vnd.openxmlformats-officedocument.presentationml.slideLayout+xml"/>
  <Override PartName="/ppt/theme/theme86.xml" ContentType="application/vnd.openxmlformats-officedocument.theme+xml"/>
  <Override PartName="/ppt/slideLayouts/slideLayout98.xml" ContentType="application/vnd.openxmlformats-officedocument.presentationml.slideLayout+xml"/>
  <Override PartName="/ppt/theme/theme87.xml" ContentType="application/vnd.openxmlformats-officedocument.theme+xml"/>
  <Override PartName="/ppt/slideLayouts/slideLayout99.xml" ContentType="application/vnd.openxmlformats-officedocument.presentationml.slideLayout+xml"/>
  <Override PartName="/ppt/theme/theme88.xml" ContentType="application/vnd.openxmlformats-officedocument.theme+xml"/>
  <Override PartName="/ppt/slideLayouts/slideLayout100.xml" ContentType="application/vnd.openxmlformats-officedocument.presentationml.slideLayout+xml"/>
  <Override PartName="/ppt/theme/theme89.xml" ContentType="application/vnd.openxmlformats-officedocument.theme+xml"/>
  <Override PartName="/ppt/slideLayouts/slideLayout101.xml" ContentType="application/vnd.openxmlformats-officedocument.presentationml.slideLayout+xml"/>
  <Override PartName="/ppt/theme/theme90.xml" ContentType="application/vnd.openxmlformats-officedocument.theme+xml"/>
  <Override PartName="/ppt/slideLayouts/slideLayout102.xml" ContentType="application/vnd.openxmlformats-officedocument.presentationml.slideLayout+xml"/>
  <Override PartName="/ppt/theme/theme91.xml" ContentType="application/vnd.openxmlformats-officedocument.theme+xml"/>
  <Override PartName="/ppt/slideLayouts/slideLayout103.xml" ContentType="application/vnd.openxmlformats-officedocument.presentationml.slideLayout+xml"/>
  <Override PartName="/ppt/theme/theme92.xml" ContentType="application/vnd.openxmlformats-officedocument.theme+xml"/>
  <Override PartName="/ppt/theme/theme93.xml" ContentType="application/vnd.openxmlformats-officedocument.theme+xml"/>
  <Override PartName="/ppt/theme/theme9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63" r:id="rId3"/>
    <p:sldMasterId id="2147483665" r:id="rId4"/>
    <p:sldMasterId id="2147483667" r:id="rId5"/>
    <p:sldMasterId id="2147483669" r:id="rId6"/>
    <p:sldMasterId id="2147483671" r:id="rId7"/>
    <p:sldMasterId id="2147483673" r:id="rId8"/>
    <p:sldMasterId id="2147483675" r:id="rId9"/>
    <p:sldMasterId id="2147483677" r:id="rId10"/>
    <p:sldMasterId id="2147483679" r:id="rId11"/>
    <p:sldMasterId id="2147483681" r:id="rId12"/>
    <p:sldMasterId id="2147483683" r:id="rId13"/>
    <p:sldMasterId id="2147483685" r:id="rId14"/>
    <p:sldMasterId id="2147483687" r:id="rId15"/>
    <p:sldMasterId id="2147483689" r:id="rId16"/>
    <p:sldMasterId id="2147483691" r:id="rId17"/>
    <p:sldMasterId id="2147483693" r:id="rId18"/>
    <p:sldMasterId id="2147483695" r:id="rId19"/>
    <p:sldMasterId id="2147483697" r:id="rId20"/>
    <p:sldMasterId id="2147483699" r:id="rId21"/>
    <p:sldMasterId id="2147483701" r:id="rId22"/>
    <p:sldMasterId id="2147483703" r:id="rId23"/>
    <p:sldMasterId id="2147483705" r:id="rId24"/>
    <p:sldMasterId id="2147483707" r:id="rId25"/>
    <p:sldMasterId id="2147483709" r:id="rId26"/>
    <p:sldMasterId id="2147483711" r:id="rId27"/>
    <p:sldMasterId id="2147483713" r:id="rId28"/>
    <p:sldMasterId id="2147483715" r:id="rId29"/>
    <p:sldMasterId id="2147483717" r:id="rId30"/>
    <p:sldMasterId id="2147483719" r:id="rId31"/>
    <p:sldMasterId id="2147483721" r:id="rId32"/>
    <p:sldMasterId id="2147483723" r:id="rId33"/>
    <p:sldMasterId id="2147483725" r:id="rId34"/>
    <p:sldMasterId id="2147483727" r:id="rId35"/>
    <p:sldMasterId id="2147483729" r:id="rId36"/>
    <p:sldMasterId id="2147483731" r:id="rId37"/>
    <p:sldMasterId id="2147483733" r:id="rId38"/>
    <p:sldMasterId id="2147483735" r:id="rId39"/>
    <p:sldMasterId id="2147483737" r:id="rId40"/>
    <p:sldMasterId id="2147483739" r:id="rId41"/>
    <p:sldMasterId id="2147483741" r:id="rId42"/>
    <p:sldMasterId id="2147483743" r:id="rId43"/>
    <p:sldMasterId id="2147483745" r:id="rId44"/>
    <p:sldMasterId id="2147483747" r:id="rId45"/>
    <p:sldMasterId id="2147483749" r:id="rId46"/>
    <p:sldMasterId id="2147483751" r:id="rId47"/>
    <p:sldMasterId id="2147483753" r:id="rId48"/>
    <p:sldMasterId id="2147483755" r:id="rId49"/>
    <p:sldMasterId id="2147483757" r:id="rId50"/>
    <p:sldMasterId id="2147483759" r:id="rId51"/>
    <p:sldMasterId id="2147483761" r:id="rId52"/>
    <p:sldMasterId id="2147483763" r:id="rId53"/>
    <p:sldMasterId id="2147483765" r:id="rId54"/>
    <p:sldMasterId id="2147483767" r:id="rId55"/>
    <p:sldMasterId id="2147483769" r:id="rId56"/>
    <p:sldMasterId id="2147483771" r:id="rId57"/>
    <p:sldMasterId id="2147483773" r:id="rId58"/>
    <p:sldMasterId id="2147483775" r:id="rId59"/>
    <p:sldMasterId id="2147483777" r:id="rId60"/>
    <p:sldMasterId id="2147483779" r:id="rId61"/>
    <p:sldMasterId id="2147483781" r:id="rId62"/>
    <p:sldMasterId id="2147483783" r:id="rId63"/>
    <p:sldMasterId id="2147483785" r:id="rId64"/>
    <p:sldMasterId id="2147483787" r:id="rId65"/>
    <p:sldMasterId id="2147483789" r:id="rId66"/>
    <p:sldMasterId id="2147483791" r:id="rId67"/>
    <p:sldMasterId id="2147483793" r:id="rId68"/>
    <p:sldMasterId id="2147483795" r:id="rId69"/>
    <p:sldMasterId id="2147483797" r:id="rId70"/>
    <p:sldMasterId id="2147483799" r:id="rId71"/>
    <p:sldMasterId id="2147483801" r:id="rId72"/>
    <p:sldMasterId id="2147483803" r:id="rId73"/>
    <p:sldMasterId id="2147483805" r:id="rId74"/>
    <p:sldMasterId id="2147483807" r:id="rId75"/>
    <p:sldMasterId id="2147483809" r:id="rId76"/>
    <p:sldMasterId id="2147483811" r:id="rId77"/>
    <p:sldMasterId id="2147483813" r:id="rId78"/>
    <p:sldMasterId id="2147483815" r:id="rId79"/>
    <p:sldMasterId id="2147483817" r:id="rId80"/>
    <p:sldMasterId id="2147483819" r:id="rId81"/>
    <p:sldMasterId id="2147483821" r:id="rId82"/>
    <p:sldMasterId id="2147483823" r:id="rId83"/>
    <p:sldMasterId id="2147483825" r:id="rId84"/>
    <p:sldMasterId id="2147483827" r:id="rId85"/>
    <p:sldMasterId id="2147483829" r:id="rId86"/>
    <p:sldMasterId id="2147483831" r:id="rId87"/>
    <p:sldMasterId id="2147483833" r:id="rId88"/>
    <p:sldMasterId id="2147483835" r:id="rId89"/>
    <p:sldMasterId id="2147483837" r:id="rId90"/>
    <p:sldMasterId id="2147483839" r:id="rId91"/>
    <p:sldMasterId id="2147483841" r:id="rId92"/>
  </p:sldMasterIdLst>
  <p:notesMasterIdLst>
    <p:notesMasterId r:id="rId219"/>
  </p:notesMasterIdLst>
  <p:handoutMasterIdLst>
    <p:handoutMasterId r:id="rId220"/>
  </p:handoutMasterIdLst>
  <p:sldIdLst>
    <p:sldId id="256" r:id="rId93"/>
    <p:sldId id="269" r:id="rId94"/>
    <p:sldId id="290" r:id="rId95"/>
    <p:sldId id="257" r:id="rId96"/>
    <p:sldId id="293" r:id="rId97"/>
    <p:sldId id="292" r:id="rId98"/>
    <p:sldId id="268" r:id="rId99"/>
    <p:sldId id="294" r:id="rId100"/>
    <p:sldId id="415" r:id="rId101"/>
    <p:sldId id="297" r:id="rId102"/>
    <p:sldId id="299" r:id="rId103"/>
    <p:sldId id="300" r:id="rId104"/>
    <p:sldId id="301" r:id="rId105"/>
    <p:sldId id="302" r:id="rId106"/>
    <p:sldId id="303" r:id="rId107"/>
    <p:sldId id="304" r:id="rId108"/>
    <p:sldId id="305" r:id="rId109"/>
    <p:sldId id="306" r:id="rId110"/>
    <p:sldId id="307" r:id="rId111"/>
    <p:sldId id="308" r:id="rId112"/>
    <p:sldId id="309" r:id="rId113"/>
    <p:sldId id="310" r:id="rId114"/>
    <p:sldId id="311" r:id="rId115"/>
    <p:sldId id="312" r:id="rId116"/>
    <p:sldId id="313" r:id="rId117"/>
    <p:sldId id="314" r:id="rId118"/>
    <p:sldId id="315" r:id="rId119"/>
    <p:sldId id="316" r:id="rId120"/>
    <p:sldId id="317" r:id="rId121"/>
    <p:sldId id="318" r:id="rId122"/>
    <p:sldId id="319" r:id="rId123"/>
    <p:sldId id="320" r:id="rId124"/>
    <p:sldId id="321" r:id="rId125"/>
    <p:sldId id="322" r:id="rId126"/>
    <p:sldId id="323" r:id="rId127"/>
    <p:sldId id="324" r:id="rId128"/>
    <p:sldId id="325" r:id="rId129"/>
    <p:sldId id="326" r:id="rId130"/>
    <p:sldId id="416" r:id="rId131"/>
    <p:sldId id="417" r:id="rId132"/>
    <p:sldId id="327" r:id="rId133"/>
    <p:sldId id="328" r:id="rId134"/>
    <p:sldId id="329" r:id="rId135"/>
    <p:sldId id="330" r:id="rId136"/>
    <p:sldId id="331" r:id="rId137"/>
    <p:sldId id="332" r:id="rId138"/>
    <p:sldId id="333" r:id="rId139"/>
    <p:sldId id="334" r:id="rId140"/>
    <p:sldId id="335" r:id="rId141"/>
    <p:sldId id="336" r:id="rId142"/>
    <p:sldId id="337" r:id="rId143"/>
    <p:sldId id="338" r:id="rId144"/>
    <p:sldId id="339" r:id="rId145"/>
    <p:sldId id="340" r:id="rId146"/>
    <p:sldId id="341" r:id="rId147"/>
    <p:sldId id="342" r:id="rId148"/>
    <p:sldId id="343" r:id="rId149"/>
    <p:sldId id="344" r:id="rId150"/>
    <p:sldId id="345" r:id="rId151"/>
    <p:sldId id="346" r:id="rId152"/>
    <p:sldId id="347" r:id="rId153"/>
    <p:sldId id="348" r:id="rId154"/>
    <p:sldId id="349" r:id="rId155"/>
    <p:sldId id="350" r:id="rId156"/>
    <p:sldId id="351" r:id="rId157"/>
    <p:sldId id="352" r:id="rId158"/>
    <p:sldId id="353" r:id="rId159"/>
    <p:sldId id="354" r:id="rId160"/>
    <p:sldId id="355" r:id="rId161"/>
    <p:sldId id="356" r:id="rId162"/>
    <p:sldId id="357" r:id="rId163"/>
    <p:sldId id="358" r:id="rId164"/>
    <p:sldId id="359" r:id="rId165"/>
    <p:sldId id="360" r:id="rId166"/>
    <p:sldId id="361" r:id="rId167"/>
    <p:sldId id="362" r:id="rId168"/>
    <p:sldId id="363" r:id="rId169"/>
    <p:sldId id="364" r:id="rId170"/>
    <p:sldId id="365" r:id="rId171"/>
    <p:sldId id="366" r:id="rId172"/>
    <p:sldId id="367" r:id="rId173"/>
    <p:sldId id="368" r:id="rId174"/>
    <p:sldId id="369" r:id="rId175"/>
    <p:sldId id="370" r:id="rId176"/>
    <p:sldId id="371" r:id="rId177"/>
    <p:sldId id="372" r:id="rId178"/>
    <p:sldId id="373" r:id="rId179"/>
    <p:sldId id="374" r:id="rId180"/>
    <p:sldId id="375" r:id="rId181"/>
    <p:sldId id="376" r:id="rId182"/>
    <p:sldId id="377" r:id="rId183"/>
    <p:sldId id="378" r:id="rId184"/>
    <p:sldId id="379" r:id="rId185"/>
    <p:sldId id="380" r:id="rId186"/>
    <p:sldId id="381" r:id="rId187"/>
    <p:sldId id="382" r:id="rId188"/>
    <p:sldId id="383" r:id="rId189"/>
    <p:sldId id="384" r:id="rId190"/>
    <p:sldId id="385" r:id="rId191"/>
    <p:sldId id="386" r:id="rId192"/>
    <p:sldId id="387" r:id="rId193"/>
    <p:sldId id="388" r:id="rId194"/>
    <p:sldId id="389" r:id="rId195"/>
    <p:sldId id="390" r:id="rId196"/>
    <p:sldId id="391" r:id="rId197"/>
    <p:sldId id="392" r:id="rId198"/>
    <p:sldId id="393" r:id="rId199"/>
    <p:sldId id="394" r:id="rId200"/>
    <p:sldId id="395" r:id="rId201"/>
    <p:sldId id="396" r:id="rId202"/>
    <p:sldId id="397" r:id="rId203"/>
    <p:sldId id="398" r:id="rId204"/>
    <p:sldId id="399" r:id="rId205"/>
    <p:sldId id="400" r:id="rId206"/>
    <p:sldId id="401" r:id="rId207"/>
    <p:sldId id="402" r:id="rId208"/>
    <p:sldId id="403" r:id="rId209"/>
    <p:sldId id="404" r:id="rId210"/>
    <p:sldId id="405" r:id="rId211"/>
    <p:sldId id="406" r:id="rId212"/>
    <p:sldId id="407" r:id="rId213"/>
    <p:sldId id="408" r:id="rId214"/>
    <p:sldId id="409" r:id="rId215"/>
    <p:sldId id="410" r:id="rId216"/>
    <p:sldId id="411" r:id="rId217"/>
    <p:sldId id="412" r:id="rId218"/>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110" d="100"/>
          <a:sy n="110" d="100"/>
        </p:scale>
        <p:origin x="-1620" y="-96"/>
      </p:cViewPr>
      <p:guideLst>
        <p:guide orient="horz" pos="216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25.xml"/><Relationship Id="rId21" Type="http://schemas.openxmlformats.org/officeDocument/2006/relationships/slideMaster" Target="slideMasters/slideMaster21.xml"/><Relationship Id="rId42" Type="http://schemas.openxmlformats.org/officeDocument/2006/relationships/slideMaster" Target="slideMasters/slideMaster42.xml"/><Relationship Id="rId63" Type="http://schemas.openxmlformats.org/officeDocument/2006/relationships/slideMaster" Target="slideMasters/slideMaster63.xml"/><Relationship Id="rId84" Type="http://schemas.openxmlformats.org/officeDocument/2006/relationships/slideMaster" Target="slideMasters/slideMaster84.xml"/><Relationship Id="rId138" Type="http://schemas.openxmlformats.org/officeDocument/2006/relationships/slide" Target="slides/slide46.xml"/><Relationship Id="rId159" Type="http://schemas.openxmlformats.org/officeDocument/2006/relationships/slide" Target="slides/slide67.xml"/><Relationship Id="rId170" Type="http://schemas.openxmlformats.org/officeDocument/2006/relationships/slide" Target="slides/slide78.xml"/><Relationship Id="rId191" Type="http://schemas.openxmlformats.org/officeDocument/2006/relationships/slide" Target="slides/slide99.xml"/><Relationship Id="rId205" Type="http://schemas.openxmlformats.org/officeDocument/2006/relationships/slide" Target="slides/slide113.xml"/><Relationship Id="rId107" Type="http://schemas.openxmlformats.org/officeDocument/2006/relationships/slide" Target="slides/slide15.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Master" Target="slideMasters/slideMaster53.xml"/><Relationship Id="rId74" Type="http://schemas.openxmlformats.org/officeDocument/2006/relationships/slideMaster" Target="slideMasters/slideMaster74.xml"/><Relationship Id="rId128" Type="http://schemas.openxmlformats.org/officeDocument/2006/relationships/slide" Target="slides/slide36.xml"/><Relationship Id="rId149" Type="http://schemas.openxmlformats.org/officeDocument/2006/relationships/slide" Target="slides/slide57.xml"/><Relationship Id="rId5" Type="http://schemas.openxmlformats.org/officeDocument/2006/relationships/slideMaster" Target="slideMasters/slideMaster5.xml"/><Relationship Id="rId95" Type="http://schemas.openxmlformats.org/officeDocument/2006/relationships/slide" Target="slides/slide3.xml"/><Relationship Id="rId160" Type="http://schemas.openxmlformats.org/officeDocument/2006/relationships/slide" Target="slides/slide68.xml"/><Relationship Id="rId181" Type="http://schemas.openxmlformats.org/officeDocument/2006/relationships/slide" Target="slides/slide89.xml"/><Relationship Id="rId216" Type="http://schemas.openxmlformats.org/officeDocument/2006/relationships/slide" Target="slides/slide124.xml"/><Relationship Id="rId211" Type="http://schemas.openxmlformats.org/officeDocument/2006/relationships/slide" Target="slides/slide119.xml"/><Relationship Id="rId22" Type="http://schemas.openxmlformats.org/officeDocument/2006/relationships/slideMaster" Target="slideMasters/slideMaster22.xml"/><Relationship Id="rId27" Type="http://schemas.openxmlformats.org/officeDocument/2006/relationships/slideMaster" Target="slideMasters/slideMaster27.xml"/><Relationship Id="rId43" Type="http://schemas.openxmlformats.org/officeDocument/2006/relationships/slideMaster" Target="slideMasters/slideMaster43.xml"/><Relationship Id="rId48" Type="http://schemas.openxmlformats.org/officeDocument/2006/relationships/slideMaster" Target="slideMasters/slideMaster48.xml"/><Relationship Id="rId64" Type="http://schemas.openxmlformats.org/officeDocument/2006/relationships/slideMaster" Target="slideMasters/slideMaster64.xml"/><Relationship Id="rId69" Type="http://schemas.openxmlformats.org/officeDocument/2006/relationships/slideMaster" Target="slideMasters/slideMaster69.xml"/><Relationship Id="rId113" Type="http://schemas.openxmlformats.org/officeDocument/2006/relationships/slide" Target="slides/slide21.xml"/><Relationship Id="rId118" Type="http://schemas.openxmlformats.org/officeDocument/2006/relationships/slide" Target="slides/slide26.xml"/><Relationship Id="rId134" Type="http://schemas.openxmlformats.org/officeDocument/2006/relationships/slide" Target="slides/slide42.xml"/><Relationship Id="rId139" Type="http://schemas.openxmlformats.org/officeDocument/2006/relationships/slide" Target="slides/slide47.xml"/><Relationship Id="rId80" Type="http://schemas.openxmlformats.org/officeDocument/2006/relationships/slideMaster" Target="slideMasters/slideMaster80.xml"/><Relationship Id="rId85" Type="http://schemas.openxmlformats.org/officeDocument/2006/relationships/slideMaster" Target="slideMasters/slideMaster85.xml"/><Relationship Id="rId150" Type="http://schemas.openxmlformats.org/officeDocument/2006/relationships/slide" Target="slides/slide58.xml"/><Relationship Id="rId155" Type="http://schemas.openxmlformats.org/officeDocument/2006/relationships/slide" Target="slides/slide63.xml"/><Relationship Id="rId171" Type="http://schemas.openxmlformats.org/officeDocument/2006/relationships/slide" Target="slides/slide79.xml"/><Relationship Id="rId176" Type="http://schemas.openxmlformats.org/officeDocument/2006/relationships/slide" Target="slides/slide84.xml"/><Relationship Id="rId192" Type="http://schemas.openxmlformats.org/officeDocument/2006/relationships/slide" Target="slides/slide100.xml"/><Relationship Id="rId197" Type="http://schemas.openxmlformats.org/officeDocument/2006/relationships/slide" Target="slides/slide105.xml"/><Relationship Id="rId206" Type="http://schemas.openxmlformats.org/officeDocument/2006/relationships/slide" Target="slides/slide114.xml"/><Relationship Id="rId201" Type="http://schemas.openxmlformats.org/officeDocument/2006/relationships/slide" Target="slides/slide109.xml"/><Relationship Id="rId222" Type="http://schemas.openxmlformats.org/officeDocument/2006/relationships/viewProps" Target="viewProps.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Master" Target="slideMasters/slideMaster33.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11.xml"/><Relationship Id="rId108" Type="http://schemas.openxmlformats.org/officeDocument/2006/relationships/slide" Target="slides/slide16.xml"/><Relationship Id="rId124" Type="http://schemas.openxmlformats.org/officeDocument/2006/relationships/slide" Target="slides/slide32.xml"/><Relationship Id="rId129" Type="http://schemas.openxmlformats.org/officeDocument/2006/relationships/slide" Target="slides/slide37.xml"/><Relationship Id="rId54" Type="http://schemas.openxmlformats.org/officeDocument/2006/relationships/slideMaster" Target="slideMasters/slideMaster54.xml"/><Relationship Id="rId70" Type="http://schemas.openxmlformats.org/officeDocument/2006/relationships/slideMaster" Target="slideMasters/slideMaster70.xml"/><Relationship Id="rId75" Type="http://schemas.openxmlformats.org/officeDocument/2006/relationships/slideMaster" Target="slideMasters/slideMaster75.xml"/><Relationship Id="rId91" Type="http://schemas.openxmlformats.org/officeDocument/2006/relationships/slideMaster" Target="slideMasters/slideMaster91.xml"/><Relationship Id="rId96" Type="http://schemas.openxmlformats.org/officeDocument/2006/relationships/slide" Target="slides/slide4.xml"/><Relationship Id="rId140" Type="http://schemas.openxmlformats.org/officeDocument/2006/relationships/slide" Target="slides/slide48.xml"/><Relationship Id="rId145" Type="http://schemas.openxmlformats.org/officeDocument/2006/relationships/slide" Target="slides/slide53.xml"/><Relationship Id="rId161" Type="http://schemas.openxmlformats.org/officeDocument/2006/relationships/slide" Target="slides/slide69.xml"/><Relationship Id="rId166" Type="http://schemas.openxmlformats.org/officeDocument/2006/relationships/slide" Target="slides/slide74.xml"/><Relationship Id="rId182" Type="http://schemas.openxmlformats.org/officeDocument/2006/relationships/slide" Target="slides/slide90.xml"/><Relationship Id="rId187" Type="http://schemas.openxmlformats.org/officeDocument/2006/relationships/slide" Target="slides/slide95.xml"/><Relationship Id="rId217" Type="http://schemas.openxmlformats.org/officeDocument/2006/relationships/slide" Target="slides/slide125.xml"/><Relationship Id="rId1" Type="http://schemas.openxmlformats.org/officeDocument/2006/relationships/slideMaster" Target="slideMasters/slideMaster1.xml"/><Relationship Id="rId6" Type="http://schemas.openxmlformats.org/officeDocument/2006/relationships/slideMaster" Target="slideMasters/slideMaster6.xml"/><Relationship Id="rId212" Type="http://schemas.openxmlformats.org/officeDocument/2006/relationships/slide" Target="slides/slide120.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22.xml"/><Relationship Id="rId119" Type="http://schemas.openxmlformats.org/officeDocument/2006/relationships/slide" Target="slides/slide27.xml"/><Relationship Id="rId44" Type="http://schemas.openxmlformats.org/officeDocument/2006/relationships/slideMaster" Target="slideMasters/slideMaster44.xml"/><Relationship Id="rId60" Type="http://schemas.openxmlformats.org/officeDocument/2006/relationships/slideMaster" Target="slideMasters/slideMaster60.xml"/><Relationship Id="rId65" Type="http://schemas.openxmlformats.org/officeDocument/2006/relationships/slideMaster" Target="slideMasters/slideMaster65.xml"/><Relationship Id="rId81" Type="http://schemas.openxmlformats.org/officeDocument/2006/relationships/slideMaster" Target="slideMasters/slideMaster81.xml"/><Relationship Id="rId86" Type="http://schemas.openxmlformats.org/officeDocument/2006/relationships/slideMaster" Target="slideMasters/slideMaster86.xml"/><Relationship Id="rId130" Type="http://schemas.openxmlformats.org/officeDocument/2006/relationships/slide" Target="slides/slide38.xml"/><Relationship Id="rId135" Type="http://schemas.openxmlformats.org/officeDocument/2006/relationships/slide" Target="slides/slide43.xml"/><Relationship Id="rId151" Type="http://schemas.openxmlformats.org/officeDocument/2006/relationships/slide" Target="slides/slide59.xml"/><Relationship Id="rId156" Type="http://schemas.openxmlformats.org/officeDocument/2006/relationships/slide" Target="slides/slide64.xml"/><Relationship Id="rId177" Type="http://schemas.openxmlformats.org/officeDocument/2006/relationships/slide" Target="slides/slide85.xml"/><Relationship Id="rId198" Type="http://schemas.openxmlformats.org/officeDocument/2006/relationships/slide" Target="slides/slide106.xml"/><Relationship Id="rId172" Type="http://schemas.openxmlformats.org/officeDocument/2006/relationships/slide" Target="slides/slide80.xml"/><Relationship Id="rId193" Type="http://schemas.openxmlformats.org/officeDocument/2006/relationships/slide" Target="slides/slide101.xml"/><Relationship Id="rId202" Type="http://schemas.openxmlformats.org/officeDocument/2006/relationships/slide" Target="slides/slide110.xml"/><Relationship Id="rId207" Type="http://schemas.openxmlformats.org/officeDocument/2006/relationships/slide" Target="slides/slide115.xml"/><Relationship Id="rId223" Type="http://schemas.openxmlformats.org/officeDocument/2006/relationships/theme" Target="theme/theme1.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109" Type="http://schemas.openxmlformats.org/officeDocument/2006/relationships/slide" Target="slides/slide17.xml"/><Relationship Id="rId34" Type="http://schemas.openxmlformats.org/officeDocument/2006/relationships/slideMaster" Target="slideMasters/slideMaster34.xml"/><Relationship Id="rId50" Type="http://schemas.openxmlformats.org/officeDocument/2006/relationships/slideMaster" Target="slideMasters/slideMaster50.xml"/><Relationship Id="rId55" Type="http://schemas.openxmlformats.org/officeDocument/2006/relationships/slideMaster" Target="slideMasters/slideMaster55.xml"/><Relationship Id="rId76" Type="http://schemas.openxmlformats.org/officeDocument/2006/relationships/slideMaster" Target="slideMasters/slideMaster76.xml"/><Relationship Id="rId97" Type="http://schemas.openxmlformats.org/officeDocument/2006/relationships/slide" Target="slides/slide5.xml"/><Relationship Id="rId104" Type="http://schemas.openxmlformats.org/officeDocument/2006/relationships/slide" Target="slides/slide12.xml"/><Relationship Id="rId120" Type="http://schemas.openxmlformats.org/officeDocument/2006/relationships/slide" Target="slides/slide28.xml"/><Relationship Id="rId125" Type="http://schemas.openxmlformats.org/officeDocument/2006/relationships/slide" Target="slides/slide33.xml"/><Relationship Id="rId141" Type="http://schemas.openxmlformats.org/officeDocument/2006/relationships/slide" Target="slides/slide49.xml"/><Relationship Id="rId146" Type="http://schemas.openxmlformats.org/officeDocument/2006/relationships/slide" Target="slides/slide54.xml"/><Relationship Id="rId167" Type="http://schemas.openxmlformats.org/officeDocument/2006/relationships/slide" Target="slides/slide75.xml"/><Relationship Id="rId188" Type="http://schemas.openxmlformats.org/officeDocument/2006/relationships/slide" Target="slides/slide96.xml"/><Relationship Id="rId7" Type="http://schemas.openxmlformats.org/officeDocument/2006/relationships/slideMaster" Target="slideMasters/slideMaster7.xml"/><Relationship Id="rId71" Type="http://schemas.openxmlformats.org/officeDocument/2006/relationships/slideMaster" Target="slideMasters/slideMaster71.xml"/><Relationship Id="rId92" Type="http://schemas.openxmlformats.org/officeDocument/2006/relationships/slideMaster" Target="slideMasters/slideMaster92.xml"/><Relationship Id="rId162" Type="http://schemas.openxmlformats.org/officeDocument/2006/relationships/slide" Target="slides/slide70.xml"/><Relationship Id="rId183" Type="http://schemas.openxmlformats.org/officeDocument/2006/relationships/slide" Target="slides/slide91.xml"/><Relationship Id="rId213" Type="http://schemas.openxmlformats.org/officeDocument/2006/relationships/slide" Target="slides/slide121.xml"/><Relationship Id="rId218" Type="http://schemas.openxmlformats.org/officeDocument/2006/relationships/slide" Target="slides/slide126.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Master" Target="slideMasters/slideMaster40.xml"/><Relationship Id="rId45" Type="http://schemas.openxmlformats.org/officeDocument/2006/relationships/slideMaster" Target="slideMasters/slideMaster45.xml"/><Relationship Id="rId66" Type="http://schemas.openxmlformats.org/officeDocument/2006/relationships/slideMaster" Target="slideMasters/slideMaster66.xml"/><Relationship Id="rId87" Type="http://schemas.openxmlformats.org/officeDocument/2006/relationships/slideMaster" Target="slideMasters/slideMaster87.xml"/><Relationship Id="rId110" Type="http://schemas.openxmlformats.org/officeDocument/2006/relationships/slide" Target="slides/slide18.xml"/><Relationship Id="rId115" Type="http://schemas.openxmlformats.org/officeDocument/2006/relationships/slide" Target="slides/slide23.xml"/><Relationship Id="rId131" Type="http://schemas.openxmlformats.org/officeDocument/2006/relationships/slide" Target="slides/slide39.xml"/><Relationship Id="rId136" Type="http://schemas.openxmlformats.org/officeDocument/2006/relationships/slide" Target="slides/slide44.xml"/><Relationship Id="rId157" Type="http://schemas.openxmlformats.org/officeDocument/2006/relationships/slide" Target="slides/slide65.xml"/><Relationship Id="rId178" Type="http://schemas.openxmlformats.org/officeDocument/2006/relationships/slide" Target="slides/slide86.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52" Type="http://schemas.openxmlformats.org/officeDocument/2006/relationships/slide" Target="slides/slide60.xml"/><Relationship Id="rId173" Type="http://schemas.openxmlformats.org/officeDocument/2006/relationships/slide" Target="slides/slide81.xml"/><Relationship Id="rId194" Type="http://schemas.openxmlformats.org/officeDocument/2006/relationships/slide" Target="slides/slide102.xml"/><Relationship Id="rId199" Type="http://schemas.openxmlformats.org/officeDocument/2006/relationships/slide" Target="slides/slide107.xml"/><Relationship Id="rId203" Type="http://schemas.openxmlformats.org/officeDocument/2006/relationships/slide" Target="slides/slide111.xml"/><Relationship Id="rId208" Type="http://schemas.openxmlformats.org/officeDocument/2006/relationships/slide" Target="slides/slide116.xml"/><Relationship Id="rId19" Type="http://schemas.openxmlformats.org/officeDocument/2006/relationships/slideMaster" Target="slideMasters/slideMaster19.xml"/><Relationship Id="rId224" Type="http://schemas.openxmlformats.org/officeDocument/2006/relationships/tableStyles" Target="tableStyles.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Master" Target="slideMasters/slideMaster77.xml"/><Relationship Id="rId100" Type="http://schemas.openxmlformats.org/officeDocument/2006/relationships/slide" Target="slides/slide8.xml"/><Relationship Id="rId105" Type="http://schemas.openxmlformats.org/officeDocument/2006/relationships/slide" Target="slides/slide13.xml"/><Relationship Id="rId126" Type="http://schemas.openxmlformats.org/officeDocument/2006/relationships/slide" Target="slides/slide34.xml"/><Relationship Id="rId147" Type="http://schemas.openxmlformats.org/officeDocument/2006/relationships/slide" Target="slides/slide55.xml"/><Relationship Id="rId168" Type="http://schemas.openxmlformats.org/officeDocument/2006/relationships/slide" Target="slides/slide76.xml"/><Relationship Id="rId8" Type="http://schemas.openxmlformats.org/officeDocument/2006/relationships/slideMaster" Target="slideMasters/slideMaster8.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 Target="slides/slide1.xml"/><Relationship Id="rId98" Type="http://schemas.openxmlformats.org/officeDocument/2006/relationships/slide" Target="slides/slide6.xml"/><Relationship Id="rId121" Type="http://schemas.openxmlformats.org/officeDocument/2006/relationships/slide" Target="slides/slide29.xml"/><Relationship Id="rId142" Type="http://schemas.openxmlformats.org/officeDocument/2006/relationships/slide" Target="slides/slide50.xml"/><Relationship Id="rId163" Type="http://schemas.openxmlformats.org/officeDocument/2006/relationships/slide" Target="slides/slide71.xml"/><Relationship Id="rId184" Type="http://schemas.openxmlformats.org/officeDocument/2006/relationships/slide" Target="slides/slide92.xml"/><Relationship Id="rId189" Type="http://schemas.openxmlformats.org/officeDocument/2006/relationships/slide" Target="slides/slide97.xml"/><Relationship Id="rId219" Type="http://schemas.openxmlformats.org/officeDocument/2006/relationships/notesMaster" Target="notesMasters/notesMaster1.xml"/><Relationship Id="rId3" Type="http://schemas.openxmlformats.org/officeDocument/2006/relationships/slideMaster" Target="slideMasters/slideMaster3.xml"/><Relationship Id="rId214" Type="http://schemas.openxmlformats.org/officeDocument/2006/relationships/slide" Target="slides/slide122.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116" Type="http://schemas.openxmlformats.org/officeDocument/2006/relationships/slide" Target="slides/slide24.xml"/><Relationship Id="rId137" Type="http://schemas.openxmlformats.org/officeDocument/2006/relationships/slide" Target="slides/slide45.xml"/><Relationship Id="rId158" Type="http://schemas.openxmlformats.org/officeDocument/2006/relationships/slide" Target="slides/slide66.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88" Type="http://schemas.openxmlformats.org/officeDocument/2006/relationships/slideMaster" Target="slideMasters/slideMaster88.xml"/><Relationship Id="rId111" Type="http://schemas.openxmlformats.org/officeDocument/2006/relationships/slide" Target="slides/slide19.xml"/><Relationship Id="rId132" Type="http://schemas.openxmlformats.org/officeDocument/2006/relationships/slide" Target="slides/slide40.xml"/><Relationship Id="rId153" Type="http://schemas.openxmlformats.org/officeDocument/2006/relationships/slide" Target="slides/slide61.xml"/><Relationship Id="rId174" Type="http://schemas.openxmlformats.org/officeDocument/2006/relationships/slide" Target="slides/slide82.xml"/><Relationship Id="rId179" Type="http://schemas.openxmlformats.org/officeDocument/2006/relationships/slide" Target="slides/slide87.xml"/><Relationship Id="rId195" Type="http://schemas.openxmlformats.org/officeDocument/2006/relationships/slide" Target="slides/slide103.xml"/><Relationship Id="rId209" Type="http://schemas.openxmlformats.org/officeDocument/2006/relationships/slide" Target="slides/slide117.xml"/><Relationship Id="rId190" Type="http://schemas.openxmlformats.org/officeDocument/2006/relationships/slide" Target="slides/slide98.xml"/><Relationship Id="rId204" Type="http://schemas.openxmlformats.org/officeDocument/2006/relationships/slide" Target="slides/slide112.xml"/><Relationship Id="rId220" Type="http://schemas.openxmlformats.org/officeDocument/2006/relationships/handoutMaster" Target="handoutMasters/handoutMaster1.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106" Type="http://schemas.openxmlformats.org/officeDocument/2006/relationships/slide" Target="slides/slide14.xml"/><Relationship Id="rId127" Type="http://schemas.openxmlformats.org/officeDocument/2006/relationships/slide" Target="slides/slide35.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78" Type="http://schemas.openxmlformats.org/officeDocument/2006/relationships/slideMaster" Target="slideMasters/slideMaster78.xml"/><Relationship Id="rId94" Type="http://schemas.openxmlformats.org/officeDocument/2006/relationships/slide" Target="slides/slide2.xml"/><Relationship Id="rId99" Type="http://schemas.openxmlformats.org/officeDocument/2006/relationships/slide" Target="slides/slide7.xml"/><Relationship Id="rId101" Type="http://schemas.openxmlformats.org/officeDocument/2006/relationships/slide" Target="slides/slide9.xml"/><Relationship Id="rId122" Type="http://schemas.openxmlformats.org/officeDocument/2006/relationships/slide" Target="slides/slide30.xml"/><Relationship Id="rId143" Type="http://schemas.openxmlformats.org/officeDocument/2006/relationships/slide" Target="slides/slide51.xml"/><Relationship Id="rId148" Type="http://schemas.openxmlformats.org/officeDocument/2006/relationships/slide" Target="slides/slide56.xml"/><Relationship Id="rId164" Type="http://schemas.openxmlformats.org/officeDocument/2006/relationships/slide" Target="slides/slide72.xml"/><Relationship Id="rId169" Type="http://schemas.openxmlformats.org/officeDocument/2006/relationships/slide" Target="slides/slide77.xml"/><Relationship Id="rId185" Type="http://schemas.openxmlformats.org/officeDocument/2006/relationships/slide" Target="slides/slide93.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88.xml"/><Relationship Id="rId210" Type="http://schemas.openxmlformats.org/officeDocument/2006/relationships/slide" Target="slides/slide118.xml"/><Relationship Id="rId215" Type="http://schemas.openxmlformats.org/officeDocument/2006/relationships/slide" Target="slides/slide123.xml"/><Relationship Id="rId26" Type="http://schemas.openxmlformats.org/officeDocument/2006/relationships/slideMaster" Target="slideMasters/slideMaster26.xml"/><Relationship Id="rId47" Type="http://schemas.openxmlformats.org/officeDocument/2006/relationships/slideMaster" Target="slideMasters/slideMaster47.xml"/><Relationship Id="rId68" Type="http://schemas.openxmlformats.org/officeDocument/2006/relationships/slideMaster" Target="slideMasters/slideMaster68.xml"/><Relationship Id="rId89" Type="http://schemas.openxmlformats.org/officeDocument/2006/relationships/slideMaster" Target="slideMasters/slideMaster89.xml"/><Relationship Id="rId112" Type="http://schemas.openxmlformats.org/officeDocument/2006/relationships/slide" Target="slides/slide20.xml"/><Relationship Id="rId133" Type="http://schemas.openxmlformats.org/officeDocument/2006/relationships/slide" Target="slides/slide41.xml"/><Relationship Id="rId154" Type="http://schemas.openxmlformats.org/officeDocument/2006/relationships/slide" Target="slides/slide62.xml"/><Relationship Id="rId175" Type="http://schemas.openxmlformats.org/officeDocument/2006/relationships/slide" Target="slides/slide83.xml"/><Relationship Id="rId196" Type="http://schemas.openxmlformats.org/officeDocument/2006/relationships/slide" Target="slides/slide104.xml"/><Relationship Id="rId200" Type="http://schemas.openxmlformats.org/officeDocument/2006/relationships/slide" Target="slides/slide108.xml"/><Relationship Id="rId16" Type="http://schemas.openxmlformats.org/officeDocument/2006/relationships/slideMaster" Target="slideMasters/slideMaster16.xml"/><Relationship Id="rId221" Type="http://schemas.openxmlformats.org/officeDocument/2006/relationships/presProps" Target="presProps.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Master" Target="slideMasters/slideMaster79.xml"/><Relationship Id="rId102" Type="http://schemas.openxmlformats.org/officeDocument/2006/relationships/slide" Target="slides/slide10.xml"/><Relationship Id="rId123" Type="http://schemas.openxmlformats.org/officeDocument/2006/relationships/slide" Target="slides/slide31.xml"/><Relationship Id="rId144" Type="http://schemas.openxmlformats.org/officeDocument/2006/relationships/slide" Target="slides/slide52.xml"/><Relationship Id="rId90" Type="http://schemas.openxmlformats.org/officeDocument/2006/relationships/slideMaster" Target="slideMasters/slideMaster90.xml"/><Relationship Id="rId165" Type="http://schemas.openxmlformats.org/officeDocument/2006/relationships/slide" Target="slides/slide73.xml"/><Relationship Id="rId186" Type="http://schemas.openxmlformats.org/officeDocument/2006/relationships/slide" Target="slides/slide94.xml"/></Relationships>
</file>

<file path=ppt/diagrams/colors1.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EDAB8BF-80FE-4F05-843A-095743220B33}" type="doc">
      <dgm:prSet loTypeId="urn:microsoft.com/office/officeart/2005/8/layout/hList6" loCatId="list" qsTypeId="urn:microsoft.com/office/officeart/2005/8/quickstyle/simple1" qsCatId="simple" csTypeId="urn:microsoft.com/office/officeart/2005/8/colors/colorful1#1" csCatId="colorful" phldr="1"/>
      <dgm:spPr/>
      <dgm:t>
        <a:bodyPr/>
        <a:lstStyle/>
        <a:p>
          <a:endParaRPr lang="en-US"/>
        </a:p>
      </dgm:t>
    </dgm:pt>
    <dgm:pt modelId="{99916F0D-FE5C-4882-8B4E-27C35FD50C54}">
      <dgm:prSet phldrT="[Text]"/>
      <dgm:spPr/>
      <dgm:t>
        <a:bodyPr/>
        <a:lstStyle/>
        <a:p>
          <a:r>
            <a:rPr lang="en-US" dirty="0" smtClean="0"/>
            <a:t>&lt;50 FTEs</a:t>
          </a:r>
          <a:endParaRPr lang="en-US" dirty="0"/>
        </a:p>
      </dgm:t>
    </dgm:pt>
    <dgm:pt modelId="{02EA77B1-4FFD-4DBC-B37A-C40C1ABF7FFA}" type="parTrans" cxnId="{51C41F09-C0D4-4972-9E51-C0BA19331DD1}">
      <dgm:prSet/>
      <dgm:spPr/>
      <dgm:t>
        <a:bodyPr/>
        <a:lstStyle/>
        <a:p>
          <a:endParaRPr lang="en-US"/>
        </a:p>
      </dgm:t>
    </dgm:pt>
    <dgm:pt modelId="{15810D95-03A8-4E60-9843-CC1B8255AC9A}" type="sibTrans" cxnId="{51C41F09-C0D4-4972-9E51-C0BA19331DD1}">
      <dgm:prSet/>
      <dgm:spPr/>
      <dgm:t>
        <a:bodyPr/>
        <a:lstStyle/>
        <a:p>
          <a:endParaRPr lang="en-US"/>
        </a:p>
      </dgm:t>
    </dgm:pt>
    <dgm:pt modelId="{5EBE9BC3-1AD2-4C57-9AD1-9D65713D0B3B}">
      <dgm:prSet phldrT="[Text]"/>
      <dgm:spPr/>
      <dgm:t>
        <a:bodyPr/>
        <a:lstStyle/>
        <a:p>
          <a:r>
            <a:rPr lang="en-US" dirty="0" smtClean="0"/>
            <a:t>No Mandate</a:t>
          </a:r>
          <a:endParaRPr lang="en-US" dirty="0"/>
        </a:p>
      </dgm:t>
    </dgm:pt>
    <dgm:pt modelId="{DBDFE09E-09B9-4730-A54A-06B223218485}" type="parTrans" cxnId="{D20A8016-5D03-4A36-80C1-8F672127A9EB}">
      <dgm:prSet/>
      <dgm:spPr/>
      <dgm:t>
        <a:bodyPr/>
        <a:lstStyle/>
        <a:p>
          <a:endParaRPr lang="en-US"/>
        </a:p>
      </dgm:t>
    </dgm:pt>
    <dgm:pt modelId="{A6D835E4-5146-46A5-A384-0A1A4F667E30}" type="sibTrans" cxnId="{D20A8016-5D03-4A36-80C1-8F672127A9EB}">
      <dgm:prSet/>
      <dgm:spPr/>
      <dgm:t>
        <a:bodyPr/>
        <a:lstStyle/>
        <a:p>
          <a:endParaRPr lang="en-US"/>
        </a:p>
      </dgm:t>
    </dgm:pt>
    <dgm:pt modelId="{924A0C53-9C2F-407A-A61D-09C34AADC588}">
      <dgm:prSet phldrT="[Text]"/>
      <dgm:spPr/>
      <dgm:t>
        <a:bodyPr/>
        <a:lstStyle/>
        <a:p>
          <a:r>
            <a:rPr lang="en-US" dirty="0" smtClean="0"/>
            <a:t>50-99 FTEs</a:t>
          </a:r>
          <a:endParaRPr lang="en-US" dirty="0"/>
        </a:p>
      </dgm:t>
    </dgm:pt>
    <dgm:pt modelId="{12E9CBF9-207F-4F6B-8DB1-5F069DFC1045}" type="parTrans" cxnId="{86A3BD08-BEEB-4604-AC7E-61C4A2440790}">
      <dgm:prSet/>
      <dgm:spPr/>
      <dgm:t>
        <a:bodyPr/>
        <a:lstStyle/>
        <a:p>
          <a:endParaRPr lang="en-US"/>
        </a:p>
      </dgm:t>
    </dgm:pt>
    <dgm:pt modelId="{F0980095-2D1C-4ED0-B859-B5CFE957C73D}" type="sibTrans" cxnId="{86A3BD08-BEEB-4604-AC7E-61C4A2440790}">
      <dgm:prSet/>
      <dgm:spPr/>
      <dgm:t>
        <a:bodyPr/>
        <a:lstStyle/>
        <a:p>
          <a:endParaRPr lang="en-US"/>
        </a:p>
      </dgm:t>
    </dgm:pt>
    <dgm:pt modelId="{18F14E57-76F8-48B6-81C1-C4A8DC1D9052}">
      <dgm:prSet phldrT="[Text]"/>
      <dgm:spPr/>
      <dgm:t>
        <a:bodyPr/>
        <a:lstStyle/>
        <a:p>
          <a:r>
            <a:rPr lang="en-US" dirty="0" smtClean="0"/>
            <a:t>2015 Report/Certify</a:t>
          </a:r>
          <a:endParaRPr lang="en-US" dirty="0"/>
        </a:p>
      </dgm:t>
    </dgm:pt>
    <dgm:pt modelId="{6C69B3E1-8DEF-4CC6-A16B-8FDCE0FB3B6F}" type="parTrans" cxnId="{CEE6C915-B0F4-45AB-9747-201AD8DC7CE4}">
      <dgm:prSet/>
      <dgm:spPr/>
      <dgm:t>
        <a:bodyPr/>
        <a:lstStyle/>
        <a:p>
          <a:endParaRPr lang="en-US"/>
        </a:p>
      </dgm:t>
    </dgm:pt>
    <dgm:pt modelId="{987A7454-DACD-4AF3-AF94-0AD1C2CD579F}" type="sibTrans" cxnId="{CEE6C915-B0F4-45AB-9747-201AD8DC7CE4}">
      <dgm:prSet/>
      <dgm:spPr/>
      <dgm:t>
        <a:bodyPr/>
        <a:lstStyle/>
        <a:p>
          <a:endParaRPr lang="en-US"/>
        </a:p>
      </dgm:t>
    </dgm:pt>
    <dgm:pt modelId="{1DCA2078-F97B-4831-A7E2-BC35E7C4922D}">
      <dgm:prSet phldrT="[Text]"/>
      <dgm:spPr/>
      <dgm:t>
        <a:bodyPr/>
        <a:lstStyle/>
        <a:p>
          <a:r>
            <a:rPr lang="en-US" dirty="0" smtClean="0"/>
            <a:t>2016 Mandate (95%)</a:t>
          </a:r>
          <a:endParaRPr lang="en-US" dirty="0"/>
        </a:p>
      </dgm:t>
    </dgm:pt>
    <dgm:pt modelId="{57C51E6E-EB0F-489C-8A5C-95CE4959666B}" type="parTrans" cxnId="{11B92666-7C5F-4278-891E-068D72B0A16F}">
      <dgm:prSet/>
      <dgm:spPr/>
      <dgm:t>
        <a:bodyPr/>
        <a:lstStyle/>
        <a:p>
          <a:endParaRPr lang="en-US"/>
        </a:p>
      </dgm:t>
    </dgm:pt>
    <dgm:pt modelId="{C40A83CA-6B5E-4CFB-86FC-18195A7DA27D}" type="sibTrans" cxnId="{11B92666-7C5F-4278-891E-068D72B0A16F}">
      <dgm:prSet/>
      <dgm:spPr/>
      <dgm:t>
        <a:bodyPr/>
        <a:lstStyle/>
        <a:p>
          <a:endParaRPr lang="en-US"/>
        </a:p>
      </dgm:t>
    </dgm:pt>
    <dgm:pt modelId="{C3A520FA-3D5D-4D57-91EA-73F713A43C66}">
      <dgm:prSet phldrT="[Text]"/>
      <dgm:spPr/>
      <dgm:t>
        <a:bodyPr/>
        <a:lstStyle/>
        <a:p>
          <a:r>
            <a:rPr lang="en-US" dirty="0" smtClean="0"/>
            <a:t>100+ FTEs</a:t>
          </a:r>
          <a:endParaRPr lang="en-US" dirty="0"/>
        </a:p>
      </dgm:t>
    </dgm:pt>
    <dgm:pt modelId="{4831B7C3-2B7D-4FC6-B61A-FA4C286171FB}" type="parTrans" cxnId="{EA090599-496D-4664-B596-0AD89DCE28B1}">
      <dgm:prSet/>
      <dgm:spPr/>
      <dgm:t>
        <a:bodyPr/>
        <a:lstStyle/>
        <a:p>
          <a:endParaRPr lang="en-US"/>
        </a:p>
      </dgm:t>
    </dgm:pt>
    <dgm:pt modelId="{006E67FA-5F10-4CB8-8E55-3D2CA2457C16}" type="sibTrans" cxnId="{EA090599-496D-4664-B596-0AD89DCE28B1}">
      <dgm:prSet/>
      <dgm:spPr/>
      <dgm:t>
        <a:bodyPr/>
        <a:lstStyle/>
        <a:p>
          <a:endParaRPr lang="en-US"/>
        </a:p>
      </dgm:t>
    </dgm:pt>
    <dgm:pt modelId="{A13E3295-9252-47CF-9EB3-1DE7AB819A2C}">
      <dgm:prSet phldrT="[Text]"/>
      <dgm:spPr/>
      <dgm:t>
        <a:bodyPr/>
        <a:lstStyle/>
        <a:p>
          <a:r>
            <a:rPr lang="en-US" dirty="0" smtClean="0"/>
            <a:t>2015 Mandate (70%)</a:t>
          </a:r>
          <a:endParaRPr lang="en-US" dirty="0"/>
        </a:p>
      </dgm:t>
    </dgm:pt>
    <dgm:pt modelId="{671F5D89-7F25-4AEF-86BD-76D573C61A31}" type="parTrans" cxnId="{E23DEF80-403D-4B04-B75D-B4F5A8496E13}">
      <dgm:prSet/>
      <dgm:spPr/>
      <dgm:t>
        <a:bodyPr/>
        <a:lstStyle/>
        <a:p>
          <a:endParaRPr lang="en-US"/>
        </a:p>
      </dgm:t>
    </dgm:pt>
    <dgm:pt modelId="{19881E98-1715-4639-BDFD-73B2D975EC5F}" type="sibTrans" cxnId="{E23DEF80-403D-4B04-B75D-B4F5A8496E13}">
      <dgm:prSet/>
      <dgm:spPr/>
      <dgm:t>
        <a:bodyPr/>
        <a:lstStyle/>
        <a:p>
          <a:endParaRPr lang="en-US"/>
        </a:p>
      </dgm:t>
    </dgm:pt>
    <dgm:pt modelId="{A5D271E5-5789-489E-BD7D-96CF05D1409F}">
      <dgm:prSet phldrT="[Text]"/>
      <dgm:spPr/>
      <dgm:t>
        <a:bodyPr/>
        <a:lstStyle/>
        <a:p>
          <a:r>
            <a:rPr lang="en-US" dirty="0" smtClean="0"/>
            <a:t>2016 Mandate (95%)</a:t>
          </a:r>
          <a:endParaRPr lang="en-US" dirty="0"/>
        </a:p>
      </dgm:t>
    </dgm:pt>
    <dgm:pt modelId="{25FF528D-FC3D-46D2-958E-0F70DCF98CE2}" type="parTrans" cxnId="{CED5863D-305B-4175-B767-BE001C1F736F}">
      <dgm:prSet/>
      <dgm:spPr/>
      <dgm:t>
        <a:bodyPr/>
        <a:lstStyle/>
        <a:p>
          <a:endParaRPr lang="en-US"/>
        </a:p>
      </dgm:t>
    </dgm:pt>
    <dgm:pt modelId="{2A88CE52-B469-44D1-8480-4F14C78314A3}" type="sibTrans" cxnId="{CED5863D-305B-4175-B767-BE001C1F736F}">
      <dgm:prSet/>
      <dgm:spPr/>
      <dgm:t>
        <a:bodyPr/>
        <a:lstStyle/>
        <a:p>
          <a:endParaRPr lang="en-US"/>
        </a:p>
      </dgm:t>
    </dgm:pt>
    <dgm:pt modelId="{4916EC04-F55B-46EA-B7CC-0C530D0474F5}" type="pres">
      <dgm:prSet presAssocID="{2EDAB8BF-80FE-4F05-843A-095743220B33}" presName="Name0" presStyleCnt="0">
        <dgm:presLayoutVars>
          <dgm:dir/>
          <dgm:resizeHandles val="exact"/>
        </dgm:presLayoutVars>
      </dgm:prSet>
      <dgm:spPr/>
      <dgm:t>
        <a:bodyPr/>
        <a:lstStyle/>
        <a:p>
          <a:endParaRPr lang="en-US"/>
        </a:p>
      </dgm:t>
    </dgm:pt>
    <dgm:pt modelId="{3CFB7827-6A67-421D-9F67-19AC056645AF}" type="pres">
      <dgm:prSet presAssocID="{99916F0D-FE5C-4882-8B4E-27C35FD50C54}" presName="node" presStyleLbl="node1" presStyleIdx="0" presStyleCnt="3">
        <dgm:presLayoutVars>
          <dgm:bulletEnabled val="1"/>
        </dgm:presLayoutVars>
      </dgm:prSet>
      <dgm:spPr/>
      <dgm:t>
        <a:bodyPr/>
        <a:lstStyle/>
        <a:p>
          <a:endParaRPr lang="en-US"/>
        </a:p>
      </dgm:t>
    </dgm:pt>
    <dgm:pt modelId="{670647D5-4DF4-4FE3-8CEB-FC85D6FC0ABE}" type="pres">
      <dgm:prSet presAssocID="{15810D95-03A8-4E60-9843-CC1B8255AC9A}" presName="sibTrans" presStyleCnt="0"/>
      <dgm:spPr/>
    </dgm:pt>
    <dgm:pt modelId="{1098B00F-0938-4878-B228-3DC19201ADFC}" type="pres">
      <dgm:prSet presAssocID="{924A0C53-9C2F-407A-A61D-09C34AADC588}" presName="node" presStyleLbl="node1" presStyleIdx="1" presStyleCnt="3" custLinFactNeighborX="19785">
        <dgm:presLayoutVars>
          <dgm:bulletEnabled val="1"/>
        </dgm:presLayoutVars>
      </dgm:prSet>
      <dgm:spPr/>
      <dgm:t>
        <a:bodyPr/>
        <a:lstStyle/>
        <a:p>
          <a:endParaRPr lang="en-US"/>
        </a:p>
      </dgm:t>
    </dgm:pt>
    <dgm:pt modelId="{F9261DCB-3272-4C79-A607-B9D20F883390}" type="pres">
      <dgm:prSet presAssocID="{F0980095-2D1C-4ED0-B859-B5CFE957C73D}" presName="sibTrans" presStyleCnt="0"/>
      <dgm:spPr/>
    </dgm:pt>
    <dgm:pt modelId="{C8CAB961-144E-4DF0-A46E-B42AA558286D}" type="pres">
      <dgm:prSet presAssocID="{C3A520FA-3D5D-4D57-91EA-73F713A43C66}" presName="node" presStyleLbl="node1" presStyleIdx="2" presStyleCnt="3">
        <dgm:presLayoutVars>
          <dgm:bulletEnabled val="1"/>
        </dgm:presLayoutVars>
      </dgm:prSet>
      <dgm:spPr/>
      <dgm:t>
        <a:bodyPr/>
        <a:lstStyle/>
        <a:p>
          <a:endParaRPr lang="en-US"/>
        </a:p>
      </dgm:t>
    </dgm:pt>
  </dgm:ptLst>
  <dgm:cxnLst>
    <dgm:cxn modelId="{DEEEFED8-D93D-4AE1-939C-3B8804EEF73D}" type="presOf" srcId="{A5D271E5-5789-489E-BD7D-96CF05D1409F}" destId="{C8CAB961-144E-4DF0-A46E-B42AA558286D}" srcOrd="0" destOrd="2" presId="urn:microsoft.com/office/officeart/2005/8/layout/hList6"/>
    <dgm:cxn modelId="{D790A189-FA84-44D1-8E9E-419EDDB6E763}" type="presOf" srcId="{1DCA2078-F97B-4831-A7E2-BC35E7C4922D}" destId="{1098B00F-0938-4878-B228-3DC19201ADFC}" srcOrd="0" destOrd="2" presId="urn:microsoft.com/office/officeart/2005/8/layout/hList6"/>
    <dgm:cxn modelId="{D8DFC1EE-06E5-42E4-9DE7-7FF39D8F22AD}" type="presOf" srcId="{5EBE9BC3-1AD2-4C57-9AD1-9D65713D0B3B}" destId="{3CFB7827-6A67-421D-9F67-19AC056645AF}" srcOrd="0" destOrd="1" presId="urn:microsoft.com/office/officeart/2005/8/layout/hList6"/>
    <dgm:cxn modelId="{CEE6C915-B0F4-45AB-9747-201AD8DC7CE4}" srcId="{924A0C53-9C2F-407A-A61D-09C34AADC588}" destId="{18F14E57-76F8-48B6-81C1-C4A8DC1D9052}" srcOrd="0" destOrd="0" parTransId="{6C69B3E1-8DEF-4CC6-A16B-8FDCE0FB3B6F}" sibTransId="{987A7454-DACD-4AF3-AF94-0AD1C2CD579F}"/>
    <dgm:cxn modelId="{FF0232FE-1B11-4F3E-BFC3-19879E6288BA}" type="presOf" srcId="{C3A520FA-3D5D-4D57-91EA-73F713A43C66}" destId="{C8CAB961-144E-4DF0-A46E-B42AA558286D}" srcOrd="0" destOrd="0" presId="urn:microsoft.com/office/officeart/2005/8/layout/hList6"/>
    <dgm:cxn modelId="{CA35DEBB-396C-4932-9030-51B8180E3BF7}" type="presOf" srcId="{99916F0D-FE5C-4882-8B4E-27C35FD50C54}" destId="{3CFB7827-6A67-421D-9F67-19AC056645AF}" srcOrd="0" destOrd="0" presId="urn:microsoft.com/office/officeart/2005/8/layout/hList6"/>
    <dgm:cxn modelId="{D20A8016-5D03-4A36-80C1-8F672127A9EB}" srcId="{99916F0D-FE5C-4882-8B4E-27C35FD50C54}" destId="{5EBE9BC3-1AD2-4C57-9AD1-9D65713D0B3B}" srcOrd="0" destOrd="0" parTransId="{DBDFE09E-09B9-4730-A54A-06B223218485}" sibTransId="{A6D835E4-5146-46A5-A384-0A1A4F667E30}"/>
    <dgm:cxn modelId="{5A860CE2-5F3D-401E-95E5-7878A9D6E48C}" type="presOf" srcId="{924A0C53-9C2F-407A-A61D-09C34AADC588}" destId="{1098B00F-0938-4878-B228-3DC19201ADFC}" srcOrd="0" destOrd="0" presId="urn:microsoft.com/office/officeart/2005/8/layout/hList6"/>
    <dgm:cxn modelId="{209671A0-F4A6-40B2-981D-60742F7D1864}" type="presOf" srcId="{A13E3295-9252-47CF-9EB3-1DE7AB819A2C}" destId="{C8CAB961-144E-4DF0-A46E-B42AA558286D}" srcOrd="0" destOrd="1" presId="urn:microsoft.com/office/officeart/2005/8/layout/hList6"/>
    <dgm:cxn modelId="{819F6BC9-A2DA-4E14-A69F-F130CF41B210}" type="presOf" srcId="{18F14E57-76F8-48B6-81C1-C4A8DC1D9052}" destId="{1098B00F-0938-4878-B228-3DC19201ADFC}" srcOrd="0" destOrd="1" presId="urn:microsoft.com/office/officeart/2005/8/layout/hList6"/>
    <dgm:cxn modelId="{E23DEF80-403D-4B04-B75D-B4F5A8496E13}" srcId="{C3A520FA-3D5D-4D57-91EA-73F713A43C66}" destId="{A13E3295-9252-47CF-9EB3-1DE7AB819A2C}" srcOrd="0" destOrd="0" parTransId="{671F5D89-7F25-4AEF-86BD-76D573C61A31}" sibTransId="{19881E98-1715-4639-BDFD-73B2D975EC5F}"/>
    <dgm:cxn modelId="{EA090599-496D-4664-B596-0AD89DCE28B1}" srcId="{2EDAB8BF-80FE-4F05-843A-095743220B33}" destId="{C3A520FA-3D5D-4D57-91EA-73F713A43C66}" srcOrd="2" destOrd="0" parTransId="{4831B7C3-2B7D-4FC6-B61A-FA4C286171FB}" sibTransId="{006E67FA-5F10-4CB8-8E55-3D2CA2457C16}"/>
    <dgm:cxn modelId="{86A3BD08-BEEB-4604-AC7E-61C4A2440790}" srcId="{2EDAB8BF-80FE-4F05-843A-095743220B33}" destId="{924A0C53-9C2F-407A-A61D-09C34AADC588}" srcOrd="1" destOrd="0" parTransId="{12E9CBF9-207F-4F6B-8DB1-5F069DFC1045}" sibTransId="{F0980095-2D1C-4ED0-B859-B5CFE957C73D}"/>
    <dgm:cxn modelId="{11B92666-7C5F-4278-891E-068D72B0A16F}" srcId="{924A0C53-9C2F-407A-A61D-09C34AADC588}" destId="{1DCA2078-F97B-4831-A7E2-BC35E7C4922D}" srcOrd="1" destOrd="0" parTransId="{57C51E6E-EB0F-489C-8A5C-95CE4959666B}" sibTransId="{C40A83CA-6B5E-4CFB-86FC-18195A7DA27D}"/>
    <dgm:cxn modelId="{CED5863D-305B-4175-B767-BE001C1F736F}" srcId="{C3A520FA-3D5D-4D57-91EA-73F713A43C66}" destId="{A5D271E5-5789-489E-BD7D-96CF05D1409F}" srcOrd="1" destOrd="0" parTransId="{25FF528D-FC3D-46D2-958E-0F70DCF98CE2}" sibTransId="{2A88CE52-B469-44D1-8480-4F14C78314A3}"/>
    <dgm:cxn modelId="{FB414C50-FB20-4BCC-A51D-3F81F1B82DE4}" type="presOf" srcId="{2EDAB8BF-80FE-4F05-843A-095743220B33}" destId="{4916EC04-F55B-46EA-B7CC-0C530D0474F5}" srcOrd="0" destOrd="0" presId="urn:microsoft.com/office/officeart/2005/8/layout/hList6"/>
    <dgm:cxn modelId="{51C41F09-C0D4-4972-9E51-C0BA19331DD1}" srcId="{2EDAB8BF-80FE-4F05-843A-095743220B33}" destId="{99916F0D-FE5C-4882-8B4E-27C35FD50C54}" srcOrd="0" destOrd="0" parTransId="{02EA77B1-4FFD-4DBC-B37A-C40C1ABF7FFA}" sibTransId="{15810D95-03A8-4E60-9843-CC1B8255AC9A}"/>
    <dgm:cxn modelId="{513DE85B-CE4F-4A3C-93EB-A016EC4FA26A}" type="presParOf" srcId="{4916EC04-F55B-46EA-B7CC-0C530D0474F5}" destId="{3CFB7827-6A67-421D-9F67-19AC056645AF}" srcOrd="0" destOrd="0" presId="urn:microsoft.com/office/officeart/2005/8/layout/hList6"/>
    <dgm:cxn modelId="{276BC65D-3B81-4EAE-AEAB-75B4A222A051}" type="presParOf" srcId="{4916EC04-F55B-46EA-B7CC-0C530D0474F5}" destId="{670647D5-4DF4-4FE3-8CEB-FC85D6FC0ABE}" srcOrd="1" destOrd="0" presId="urn:microsoft.com/office/officeart/2005/8/layout/hList6"/>
    <dgm:cxn modelId="{5A745DB5-02EA-4131-B21E-CC811853C70C}" type="presParOf" srcId="{4916EC04-F55B-46EA-B7CC-0C530D0474F5}" destId="{1098B00F-0938-4878-B228-3DC19201ADFC}" srcOrd="2" destOrd="0" presId="urn:microsoft.com/office/officeart/2005/8/layout/hList6"/>
    <dgm:cxn modelId="{0BB8127C-5045-4CE9-8A01-FA9A31E6B9A1}" type="presParOf" srcId="{4916EC04-F55B-46EA-B7CC-0C530D0474F5}" destId="{F9261DCB-3272-4C79-A607-B9D20F883390}" srcOrd="3" destOrd="0" presId="urn:microsoft.com/office/officeart/2005/8/layout/hList6"/>
    <dgm:cxn modelId="{983B993E-466E-45AA-A054-9D5D1137FFCA}" type="presParOf" srcId="{4916EC04-F55B-46EA-B7CC-0C530D0474F5}" destId="{C8CAB961-144E-4DF0-A46E-B42AA558286D}" srcOrd="4" destOrd="0" presId="urn:microsoft.com/office/officeart/2005/8/layout/h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CFB7827-6A67-421D-9F67-19AC056645AF}">
      <dsp:nvSpPr>
        <dsp:cNvPr id="0" name=""/>
        <dsp:cNvSpPr/>
      </dsp:nvSpPr>
      <dsp:spPr>
        <a:xfrm rot="16200000">
          <a:off x="4665" y="-4015"/>
          <a:ext cx="1682151" cy="1690181"/>
        </a:xfrm>
        <a:prstGeom prst="flowChartManualOperation">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0" tIns="0" rIns="103857" bIns="0" numCol="1" spcCol="1270" anchor="t" anchorCtr="0">
          <a:noAutofit/>
        </a:bodyPr>
        <a:lstStyle/>
        <a:p>
          <a:pPr lvl="0" algn="l" defTabSz="711200">
            <a:lnSpc>
              <a:spcPct val="90000"/>
            </a:lnSpc>
            <a:spcBef>
              <a:spcPct val="0"/>
            </a:spcBef>
            <a:spcAft>
              <a:spcPct val="35000"/>
            </a:spcAft>
          </a:pPr>
          <a:r>
            <a:rPr lang="en-US" sz="1600" kern="1200" dirty="0" smtClean="0"/>
            <a:t>&lt;50 FTEs</a:t>
          </a:r>
          <a:endParaRPr lang="en-US" sz="1600" kern="1200" dirty="0"/>
        </a:p>
        <a:p>
          <a:pPr marL="114300" lvl="1" indent="-114300" algn="l" defTabSz="533400">
            <a:lnSpc>
              <a:spcPct val="90000"/>
            </a:lnSpc>
            <a:spcBef>
              <a:spcPct val="0"/>
            </a:spcBef>
            <a:spcAft>
              <a:spcPct val="15000"/>
            </a:spcAft>
            <a:buChar char="••"/>
          </a:pPr>
          <a:r>
            <a:rPr lang="en-US" sz="1200" kern="1200" dirty="0" smtClean="0"/>
            <a:t>No Mandate</a:t>
          </a:r>
          <a:endParaRPr lang="en-US" sz="1200" kern="1200" dirty="0"/>
        </a:p>
      </dsp:txBody>
      <dsp:txXfrm rot="5400000">
        <a:off x="650" y="336430"/>
        <a:ext cx="1690181" cy="1009291"/>
      </dsp:txXfrm>
    </dsp:sp>
    <dsp:sp modelId="{1098B00F-0938-4878-B228-3DC19201ADFC}">
      <dsp:nvSpPr>
        <dsp:cNvPr id="0" name=""/>
        <dsp:cNvSpPr/>
      </dsp:nvSpPr>
      <dsp:spPr>
        <a:xfrm rot="16200000">
          <a:off x="1846690" y="-4015"/>
          <a:ext cx="1682151" cy="1690181"/>
        </a:xfrm>
        <a:prstGeom prst="flowChartManualOperation">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0" tIns="0" rIns="103857" bIns="0" numCol="1" spcCol="1270" anchor="t" anchorCtr="0">
          <a:noAutofit/>
        </a:bodyPr>
        <a:lstStyle/>
        <a:p>
          <a:pPr lvl="0" algn="l" defTabSz="711200">
            <a:lnSpc>
              <a:spcPct val="90000"/>
            </a:lnSpc>
            <a:spcBef>
              <a:spcPct val="0"/>
            </a:spcBef>
            <a:spcAft>
              <a:spcPct val="35000"/>
            </a:spcAft>
          </a:pPr>
          <a:r>
            <a:rPr lang="en-US" sz="1600" kern="1200" dirty="0" smtClean="0"/>
            <a:t>50-99 FTEs</a:t>
          </a:r>
          <a:endParaRPr lang="en-US" sz="1600" kern="1200" dirty="0"/>
        </a:p>
        <a:p>
          <a:pPr marL="114300" lvl="1" indent="-114300" algn="l" defTabSz="533400">
            <a:lnSpc>
              <a:spcPct val="90000"/>
            </a:lnSpc>
            <a:spcBef>
              <a:spcPct val="0"/>
            </a:spcBef>
            <a:spcAft>
              <a:spcPct val="15000"/>
            </a:spcAft>
            <a:buChar char="••"/>
          </a:pPr>
          <a:r>
            <a:rPr lang="en-US" sz="1200" kern="1200" dirty="0" smtClean="0"/>
            <a:t>2015 Report/Certify</a:t>
          </a:r>
          <a:endParaRPr lang="en-US" sz="1200" kern="1200" dirty="0"/>
        </a:p>
        <a:p>
          <a:pPr marL="114300" lvl="1" indent="-114300" algn="l" defTabSz="533400">
            <a:lnSpc>
              <a:spcPct val="90000"/>
            </a:lnSpc>
            <a:spcBef>
              <a:spcPct val="0"/>
            </a:spcBef>
            <a:spcAft>
              <a:spcPct val="15000"/>
            </a:spcAft>
            <a:buChar char="••"/>
          </a:pPr>
          <a:r>
            <a:rPr lang="en-US" sz="1200" kern="1200" dirty="0" smtClean="0"/>
            <a:t>2016 Mandate (95%)</a:t>
          </a:r>
          <a:endParaRPr lang="en-US" sz="1200" kern="1200" dirty="0"/>
        </a:p>
      </dsp:txBody>
      <dsp:txXfrm rot="5400000">
        <a:off x="1842675" y="336430"/>
        <a:ext cx="1690181" cy="1009291"/>
      </dsp:txXfrm>
    </dsp:sp>
    <dsp:sp modelId="{C8CAB961-144E-4DF0-A46E-B42AA558286D}">
      <dsp:nvSpPr>
        <dsp:cNvPr id="0" name=""/>
        <dsp:cNvSpPr/>
      </dsp:nvSpPr>
      <dsp:spPr>
        <a:xfrm rot="16200000">
          <a:off x="3638555" y="-4015"/>
          <a:ext cx="1682151" cy="1690181"/>
        </a:xfrm>
        <a:prstGeom prst="flowChartManualOperation">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0" tIns="0" rIns="103857" bIns="0" numCol="1" spcCol="1270" anchor="t" anchorCtr="0">
          <a:noAutofit/>
        </a:bodyPr>
        <a:lstStyle/>
        <a:p>
          <a:pPr lvl="0" algn="l" defTabSz="711200">
            <a:lnSpc>
              <a:spcPct val="90000"/>
            </a:lnSpc>
            <a:spcBef>
              <a:spcPct val="0"/>
            </a:spcBef>
            <a:spcAft>
              <a:spcPct val="35000"/>
            </a:spcAft>
          </a:pPr>
          <a:r>
            <a:rPr lang="en-US" sz="1600" kern="1200" dirty="0" smtClean="0"/>
            <a:t>100+ FTEs</a:t>
          </a:r>
          <a:endParaRPr lang="en-US" sz="1600" kern="1200" dirty="0"/>
        </a:p>
        <a:p>
          <a:pPr marL="114300" lvl="1" indent="-114300" algn="l" defTabSz="533400">
            <a:lnSpc>
              <a:spcPct val="90000"/>
            </a:lnSpc>
            <a:spcBef>
              <a:spcPct val="0"/>
            </a:spcBef>
            <a:spcAft>
              <a:spcPct val="15000"/>
            </a:spcAft>
            <a:buChar char="••"/>
          </a:pPr>
          <a:r>
            <a:rPr lang="en-US" sz="1200" kern="1200" dirty="0" smtClean="0"/>
            <a:t>2015 Mandate (70%)</a:t>
          </a:r>
          <a:endParaRPr lang="en-US" sz="1200" kern="1200" dirty="0"/>
        </a:p>
        <a:p>
          <a:pPr marL="114300" lvl="1" indent="-114300" algn="l" defTabSz="533400">
            <a:lnSpc>
              <a:spcPct val="90000"/>
            </a:lnSpc>
            <a:spcBef>
              <a:spcPct val="0"/>
            </a:spcBef>
            <a:spcAft>
              <a:spcPct val="15000"/>
            </a:spcAft>
            <a:buChar char="••"/>
          </a:pPr>
          <a:r>
            <a:rPr lang="en-US" sz="1200" kern="1200" dirty="0" smtClean="0"/>
            <a:t>2016 Mandate (95%)</a:t>
          </a:r>
          <a:endParaRPr lang="en-US" sz="1200" kern="1200" dirty="0"/>
        </a:p>
      </dsp:txBody>
      <dsp:txXfrm rot="5400000">
        <a:off x="3634540" y="336430"/>
        <a:ext cx="1690181" cy="1009291"/>
      </dsp:txXfrm>
    </dsp:sp>
  </dsp:spTree>
</dsp:drawing>
</file>

<file path=ppt/diagrams/layout1.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9.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23.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25.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26.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27.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28.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29.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30.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31.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32.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33.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34.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35.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35.e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36.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37.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38.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39.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40.e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36.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36.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3.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20.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21.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22.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9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8475" cy="46513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970338" y="0"/>
            <a:ext cx="3038475" cy="465138"/>
          </a:xfrm>
          <a:prstGeom prst="rect">
            <a:avLst/>
          </a:prstGeom>
        </p:spPr>
        <p:txBody>
          <a:bodyPr vert="horz" lIns="91440" tIns="45720" rIns="91440" bIns="45720" rtlCol="0"/>
          <a:lstStyle>
            <a:lvl1pPr algn="r">
              <a:defRPr sz="1200"/>
            </a:lvl1pPr>
          </a:lstStyle>
          <a:p>
            <a:fld id="{F62C4A80-77E8-4D36-A4E5-53551BB7F64E}" type="datetimeFigureOut">
              <a:rPr lang="en-US" smtClean="0"/>
              <a:t>9/23/2014</a:t>
            </a:fld>
            <a:endParaRPr lang="en-US"/>
          </a:p>
        </p:txBody>
      </p:sp>
      <p:sp>
        <p:nvSpPr>
          <p:cNvPr id="4" name="Footer Placeholder 3"/>
          <p:cNvSpPr>
            <a:spLocks noGrp="1"/>
          </p:cNvSpPr>
          <p:nvPr>
            <p:ph type="ftr" sz="quarter" idx="2"/>
          </p:nvPr>
        </p:nvSpPr>
        <p:spPr>
          <a:xfrm>
            <a:off x="0" y="8829675"/>
            <a:ext cx="3038475" cy="465138"/>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970338" y="8829675"/>
            <a:ext cx="3038475" cy="465138"/>
          </a:xfrm>
          <a:prstGeom prst="rect">
            <a:avLst/>
          </a:prstGeom>
        </p:spPr>
        <p:txBody>
          <a:bodyPr vert="horz" lIns="91440" tIns="45720" rIns="91440" bIns="45720" rtlCol="0" anchor="b"/>
          <a:lstStyle>
            <a:lvl1pPr algn="r">
              <a:defRPr sz="1200"/>
            </a:lvl1pPr>
          </a:lstStyle>
          <a:p>
            <a:fld id="{D0348F9C-993C-4AC8-BF3C-54427B65708C}" type="slidenum">
              <a:rPr lang="en-US" smtClean="0"/>
              <a:t>‹#›</a:t>
            </a:fld>
            <a:endParaRPr lang="en-US"/>
          </a:p>
        </p:txBody>
      </p:sp>
    </p:spTree>
    <p:extLst>
      <p:ext uri="{BB962C8B-B14F-4D97-AF65-F5344CB8AC3E}">
        <p14:creationId xmlns:p14="http://schemas.microsoft.com/office/powerpoint/2010/main" val="119148719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9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554C19B8-2004-4225-89CA-DBDAEA5EAD18}" type="datetimeFigureOut">
              <a:rPr lang="en-US" smtClean="0"/>
              <a:pPr/>
              <a:t>9/23/2014</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4B21FA4C-3188-4CD9-A057-BFF7FCB46940}" type="slidenum">
              <a:rPr lang="en-US" smtClean="0"/>
              <a:pPr/>
              <a:t>‹#›</a:t>
            </a:fld>
            <a:endParaRPr lang="en-US"/>
          </a:p>
        </p:txBody>
      </p:sp>
    </p:spTree>
    <p:extLst>
      <p:ext uri="{BB962C8B-B14F-4D97-AF65-F5344CB8AC3E}">
        <p14:creationId xmlns:p14="http://schemas.microsoft.com/office/powerpoint/2010/main" val="65948163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AB4218E4-BF65-4EF1-B262-4A80CE07C006}" type="slidenum">
              <a:rPr lang="en-US" smtClean="0"/>
              <a:pPr/>
              <a:t>2</a:t>
            </a:fld>
            <a:endParaRPr lang="en-US" dirty="0"/>
          </a:p>
        </p:txBody>
      </p:sp>
    </p:spTree>
    <p:extLst>
      <p:ext uri="{BB962C8B-B14F-4D97-AF65-F5344CB8AC3E}">
        <p14:creationId xmlns:p14="http://schemas.microsoft.com/office/powerpoint/2010/main" val="124572826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Slide Image Placeholder 1"/>
          <p:cNvSpPr>
            <a:spLocks noGrp="1" noRot="1" noChangeAspect="1" noTextEdit="1"/>
          </p:cNvSpPr>
          <p:nvPr>
            <p:ph type="sldImg"/>
          </p:nvPr>
        </p:nvSpPr>
        <p:spPr bwMode="auto">
          <a:noFill/>
          <a:ln>
            <a:solidFill>
              <a:srgbClr val="000000"/>
            </a:solidFill>
            <a:miter lim="800000"/>
            <a:headEnd/>
            <a:tailEnd/>
          </a:ln>
        </p:spPr>
      </p:sp>
      <p:sp>
        <p:nvSpPr>
          <p:cNvPr id="10243"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smtClean="0"/>
          </a:p>
        </p:txBody>
      </p:sp>
      <p:sp>
        <p:nvSpPr>
          <p:cNvPr id="10244"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F22D3578-B361-4F36-B02D-2A0BDDC17432}" type="slidenum">
              <a:rPr lang="en-US" smtClean="0">
                <a:latin typeface="Arial" pitchFamily="34" charset="0"/>
              </a:rPr>
              <a:pPr/>
              <a:t>7</a:t>
            </a:fld>
            <a:endParaRPr lang="en-US" smtClean="0">
              <a:latin typeface="Arial"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lvl1pPr>
              <a:defRPr>
                <a:solidFill>
                  <a:schemeClr val="tx1"/>
                </a:solidFill>
                <a:latin typeface="Arial" charset="0"/>
              </a:defRPr>
            </a:lvl1pPr>
            <a:lvl2pPr marL="755650" indent="-290513">
              <a:defRPr>
                <a:solidFill>
                  <a:schemeClr val="tx1"/>
                </a:solidFill>
                <a:latin typeface="Arial" charset="0"/>
              </a:defRPr>
            </a:lvl2pPr>
            <a:lvl3pPr marL="1163638" indent="-231775">
              <a:defRPr>
                <a:solidFill>
                  <a:schemeClr val="tx1"/>
                </a:solidFill>
                <a:latin typeface="Arial" charset="0"/>
              </a:defRPr>
            </a:lvl3pPr>
            <a:lvl4pPr marL="1630363" indent="-231775">
              <a:defRPr>
                <a:solidFill>
                  <a:schemeClr val="tx1"/>
                </a:solidFill>
                <a:latin typeface="Arial" charset="0"/>
              </a:defRPr>
            </a:lvl4pPr>
            <a:lvl5pPr marL="2095500" indent="-231775">
              <a:defRPr>
                <a:solidFill>
                  <a:schemeClr val="tx1"/>
                </a:solidFill>
                <a:latin typeface="Arial" charset="0"/>
              </a:defRPr>
            </a:lvl5pPr>
            <a:lvl6pPr marL="2552700" indent="-231775" eaLnBrk="0" fontAlgn="base" hangingPunct="0">
              <a:spcBef>
                <a:spcPct val="0"/>
              </a:spcBef>
              <a:spcAft>
                <a:spcPct val="0"/>
              </a:spcAft>
              <a:defRPr>
                <a:solidFill>
                  <a:schemeClr val="tx1"/>
                </a:solidFill>
                <a:latin typeface="Arial" charset="0"/>
              </a:defRPr>
            </a:lvl6pPr>
            <a:lvl7pPr marL="3009900" indent="-231775" eaLnBrk="0" fontAlgn="base" hangingPunct="0">
              <a:spcBef>
                <a:spcPct val="0"/>
              </a:spcBef>
              <a:spcAft>
                <a:spcPct val="0"/>
              </a:spcAft>
              <a:defRPr>
                <a:solidFill>
                  <a:schemeClr val="tx1"/>
                </a:solidFill>
                <a:latin typeface="Arial" charset="0"/>
              </a:defRPr>
            </a:lvl7pPr>
            <a:lvl8pPr marL="3467100" indent="-231775" eaLnBrk="0" fontAlgn="base" hangingPunct="0">
              <a:spcBef>
                <a:spcPct val="0"/>
              </a:spcBef>
              <a:spcAft>
                <a:spcPct val="0"/>
              </a:spcAft>
              <a:defRPr>
                <a:solidFill>
                  <a:schemeClr val="tx1"/>
                </a:solidFill>
                <a:latin typeface="Arial" charset="0"/>
              </a:defRPr>
            </a:lvl8pPr>
            <a:lvl9pPr marL="3924300" indent="-231775" eaLnBrk="0" fontAlgn="base" hangingPunct="0">
              <a:spcBef>
                <a:spcPct val="0"/>
              </a:spcBef>
              <a:spcAft>
                <a:spcPct val="0"/>
              </a:spcAft>
              <a:defRPr>
                <a:solidFill>
                  <a:schemeClr val="tx1"/>
                </a:solidFill>
                <a:latin typeface="Arial" charset="0"/>
              </a:defRPr>
            </a:lvl9pPr>
          </a:lstStyle>
          <a:p>
            <a:fld id="{2636E475-0204-4476-9919-0BC2D15461D6}" type="slidenum">
              <a:rPr lang="en-US" altLang="en-US" smtClean="0">
                <a:solidFill>
                  <a:srgbClr val="000000"/>
                </a:solidFill>
                <a:latin typeface="Times New Roman" pitchFamily="18" charset="0"/>
              </a:rPr>
              <a:pPr/>
              <a:t>42</a:t>
            </a:fld>
            <a:endParaRPr lang="en-US" altLang="en-US" smtClean="0">
              <a:solidFill>
                <a:srgbClr val="000000"/>
              </a:solidFill>
              <a:latin typeface="Times New Roman" pitchFamily="18" charset="0"/>
            </a:endParaRPr>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p:spPr>
        <p:txBody>
          <a:bodyPr/>
          <a:lstStyle/>
          <a:p>
            <a:pPr eaLnBrk="1" hangingPunct="1"/>
            <a:endParaRPr lang="en-US" altLang="en-US"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BDAB8BB-76E5-40DB-A2B7-F21E92E01153}" type="datetime1">
              <a:rPr lang="en-US" smtClean="0"/>
              <a:t>9/23/2014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lvl1pPr>
              <a:defRPr sz="2800"/>
            </a:lvl1pPr>
          </a:lstStyle>
          <a:p>
            <a:fld id="{A36403C3-F0CC-463D-A3A4-CB2DD4851F7E}" type="slidenum">
              <a:rPr lang="en-US" smtClean="0"/>
              <a:pPr/>
              <a:t>‹#›</a:t>
            </a:fld>
            <a:endParaRPr lang="en-US"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E10796FF-6247-4B7A-8759-B6C17173E833}" type="datetime1">
              <a:rPr lang="en-US" smtClean="0"/>
              <a:t>9/23/2014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36403C3-F0CC-463D-A3A4-CB2DD4851F7E}" type="slidenum">
              <a:rPr lang="en-US" smtClean="0"/>
              <a:pPr/>
              <a:t>‹#›</a:t>
            </a:fld>
            <a:endParaRPr lang="en-US"/>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810A4-8265-470F-8143-2A032CC8277A}"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810A4-8265-470F-8143-2A032CC8277A}"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F8A2D99-4AC2-44A9-827F-C75682544F36}" type="datetimeFigureOut">
              <a:rPr lang="en-US" smtClean="0">
                <a:solidFill>
                  <a:prstClr val="black">
                    <a:tint val="75000"/>
                  </a:prstClr>
                </a:solidFill>
              </a:rPr>
              <a:pPr/>
              <a:t>9/23/2014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45E9436-5D30-4BBE-A319-0C352B85B16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8304158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F8A2D99-4AC2-44A9-827F-C75682544F36}" type="datetimeFigureOut">
              <a:rPr lang="en-US" smtClean="0">
                <a:solidFill>
                  <a:prstClr val="black">
                    <a:tint val="75000"/>
                  </a:prstClr>
                </a:solidFill>
              </a:rPr>
              <a:pPr/>
              <a:t>9/23/2014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45E9436-5D30-4BBE-A319-0C352B85B16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8304158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1F7D995-785F-4F75-B104-4AC553E05446}" type="datetime1">
              <a:rPr lang="en-US" smtClean="0"/>
              <a:t>9/23/2014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36403C3-F0CC-463D-A3A4-CB2DD4851F7E}" type="slidenum">
              <a:rPr lang="en-US" smtClean="0"/>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77268" y="0"/>
            <a:ext cx="8229600" cy="935184"/>
          </a:xfrm>
        </p:spPr>
        <p:txBody>
          <a:bodyPr anchor="b" anchorCtr="0">
            <a:normAutofit/>
          </a:bodyPr>
          <a:lstStyle>
            <a:lvl1pPr algn="l">
              <a:defRPr lang="en-US" sz="2800" kern="1200" dirty="0">
                <a:solidFill>
                  <a:srgbClr val="0762AD"/>
                </a:solidFill>
                <a:latin typeface="+mn-lt"/>
                <a:ea typeface="+mn-ea"/>
                <a:cs typeface="Arial" pitchFamily="34" charset="0"/>
              </a:defRPr>
            </a:lvl1pPr>
          </a:lstStyle>
          <a:p>
            <a:r>
              <a:rPr lang="en-US" dirty="0" smtClean="0"/>
              <a:t>Click to edit Master title style</a:t>
            </a:r>
            <a:endParaRPr lang="en-US" dirty="0"/>
          </a:p>
        </p:txBody>
      </p:sp>
      <p:sp>
        <p:nvSpPr>
          <p:cNvPr id="3" name="Content Placeholder 2"/>
          <p:cNvSpPr>
            <a:spLocks noGrp="1"/>
          </p:cNvSpPr>
          <p:nvPr>
            <p:ph idx="1"/>
          </p:nvPr>
        </p:nvSpPr>
        <p:spPr>
          <a:xfrm>
            <a:off x="600796" y="1838325"/>
            <a:ext cx="8113712" cy="4287838"/>
          </a:xfrm>
        </p:spPr>
        <p:txBody>
          <a:bodyPr>
            <a:normAutofit/>
          </a:bodyPr>
          <a:lstStyle>
            <a:lvl1pPr marL="176172" indent="-176172">
              <a:spcBef>
                <a:spcPts val="1000"/>
              </a:spcBef>
              <a:spcAft>
                <a:spcPts val="1000"/>
              </a:spcAft>
              <a:buClr>
                <a:srgbClr val="0762AD"/>
              </a:buClr>
              <a:buFont typeface="Arial" pitchFamily="34" charset="0"/>
              <a:buChar char="•"/>
              <a:defRPr sz="1600"/>
            </a:lvl1pPr>
            <a:lvl2pPr marL="341233" indent="-165061">
              <a:spcBef>
                <a:spcPts val="1000"/>
              </a:spcBef>
              <a:spcAft>
                <a:spcPts val="1000"/>
              </a:spcAft>
              <a:buClr>
                <a:srgbClr val="0762AD"/>
              </a:buClr>
              <a:buFont typeface="Calibri" pitchFamily="34" charset="0"/>
              <a:buChar char="–"/>
              <a:defRPr sz="1400"/>
            </a:lvl2pPr>
            <a:lvl3pPr marL="517403" indent="-174584">
              <a:spcBef>
                <a:spcPts val="1000"/>
              </a:spcBef>
              <a:spcAft>
                <a:spcPts val="1000"/>
              </a:spcAft>
              <a:buClr>
                <a:srgbClr val="0762AD"/>
              </a:buClr>
              <a:buFont typeface="Calibri" pitchFamily="34" charset="0"/>
              <a:buChar char="&gt;"/>
              <a:defRPr sz="1400"/>
            </a:lvl3pPr>
            <a:lvl4pPr marL="684053" indent="-176172">
              <a:spcBef>
                <a:spcPts val="1000"/>
              </a:spcBef>
              <a:spcAft>
                <a:spcPts val="1000"/>
              </a:spcAft>
              <a:buClr>
                <a:srgbClr val="0762AD"/>
              </a:buClr>
              <a:buFont typeface="Calibri" pitchFamily="34" charset="0"/>
              <a:buChar char="–"/>
              <a:defRPr sz="1400"/>
            </a:lvl4pPr>
            <a:lvl5pPr marL="858637" indent="-174584">
              <a:spcBef>
                <a:spcPts val="1000"/>
              </a:spcBef>
              <a:spcAft>
                <a:spcPts val="1000"/>
              </a:spcAft>
              <a:buClr>
                <a:srgbClr val="0762AD"/>
              </a:buClr>
              <a:buFont typeface="Calibri" pitchFamily="34" charset="0"/>
              <a:buChar char="&gt;"/>
              <a:defRPr sz="140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p>
            <a:fld id="{AEC62358-C4A7-4DAE-964E-59F62491B9FF}" type="datetime1">
              <a:rPr lang="en-US" smtClean="0">
                <a:solidFill>
                  <a:prstClr val="black">
                    <a:tint val="75000"/>
                  </a:prstClr>
                </a:solidFill>
              </a:rPr>
              <a:pPr/>
              <a:t>9/23/2014</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5"/>
          <p:cNvSpPr>
            <a:spLocks noGrp="1"/>
          </p:cNvSpPr>
          <p:nvPr>
            <p:ph type="sldNum" sz="quarter" idx="4"/>
          </p:nvPr>
        </p:nvSpPr>
        <p:spPr>
          <a:xfrm>
            <a:off x="7850914" y="5943602"/>
            <a:ext cx="1114425" cy="365125"/>
          </a:xfrm>
          <a:prstGeom prst="rect">
            <a:avLst/>
          </a:prstGeom>
        </p:spPr>
        <p:txBody>
          <a:bodyPr vert="horz" lIns="91418" tIns="45709" rIns="91418" bIns="45709" rtlCol="0" anchor="ctr"/>
          <a:lstStyle>
            <a:lvl1pPr algn="r">
              <a:defRPr sz="1200">
                <a:solidFill>
                  <a:schemeClr val="tx1">
                    <a:tint val="75000"/>
                  </a:schemeClr>
                </a:solidFill>
              </a:defRPr>
            </a:lvl1pPr>
          </a:lstStyle>
          <a:p>
            <a:fld id="{F0188472-25E7-46E3-AF61-F84C3E5C21AF}" type="slidenum">
              <a:rPr lang="en-US" smtClean="0">
                <a:solidFill>
                  <a:prstClr val="black">
                    <a:tint val="75000"/>
                  </a:prstClr>
                </a:solidFill>
              </a:rPr>
              <a:pPr/>
              <a:t>‹#›</a:t>
            </a:fld>
            <a:endParaRPr lang="en-US" dirty="0">
              <a:solidFill>
                <a:prstClr val="black">
                  <a:tint val="75000"/>
                </a:prstClr>
              </a:solidFill>
            </a:endParaRPr>
          </a:p>
        </p:txBody>
      </p:sp>
      <p:cxnSp>
        <p:nvCxnSpPr>
          <p:cNvPr id="8" name="Straight Connector 7"/>
          <p:cNvCxnSpPr/>
          <p:nvPr userDrawn="1"/>
        </p:nvCxnSpPr>
        <p:spPr>
          <a:xfrm>
            <a:off x="609600" y="990600"/>
            <a:ext cx="8001000" cy="0"/>
          </a:xfrm>
          <a:prstGeom prst="line">
            <a:avLst/>
          </a:prstGeom>
          <a:ln>
            <a:solidFill>
              <a:srgbClr val="0762AD"/>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11" name="Rectangle 10"/>
          <p:cNvSpPr/>
          <p:nvPr userDrawn="1"/>
        </p:nvSpPr>
        <p:spPr>
          <a:xfrm>
            <a:off x="0" y="6280898"/>
            <a:ext cx="9144000" cy="577103"/>
          </a:xfrm>
          <a:prstGeom prst="rect">
            <a:avLst/>
          </a:prstGeom>
          <a:gradFill>
            <a:gsLst>
              <a:gs pos="0">
                <a:srgbClr val="3A3A3A"/>
              </a:gs>
              <a:gs pos="50000">
                <a:srgbClr val="5C5C5C"/>
              </a:gs>
              <a:gs pos="100000">
                <a:srgbClr val="565656"/>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82048" tIns="41025" rIns="82048" bIns="41025" rtlCol="0" anchor="ctr"/>
          <a:lstStyle/>
          <a:p>
            <a:pPr algn="ctr" defTabSz="914186"/>
            <a:endParaRPr lang="en-US" dirty="0">
              <a:solidFill>
                <a:prstClr val="white"/>
              </a:solidFill>
            </a:endParaRPr>
          </a:p>
        </p:txBody>
      </p:sp>
      <p:sp>
        <p:nvSpPr>
          <p:cNvPr id="10" name="Rectangle 9"/>
          <p:cNvSpPr/>
          <p:nvPr userDrawn="1"/>
        </p:nvSpPr>
        <p:spPr>
          <a:xfrm>
            <a:off x="0" y="0"/>
            <a:ext cx="9144000" cy="6286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82048" tIns="41025" rIns="82048" bIns="41025" rtlCol="0" anchor="ctr"/>
          <a:lstStyle/>
          <a:p>
            <a:pPr algn="ctr" defTabSz="914186"/>
            <a:endParaRPr lang="en-US" dirty="0">
              <a:solidFill>
                <a:prstClr val="white"/>
              </a:solidFill>
            </a:endParaRPr>
          </a:p>
        </p:txBody>
      </p:sp>
      <p:sp>
        <p:nvSpPr>
          <p:cNvPr id="3" name="Date Placeholder 2"/>
          <p:cNvSpPr>
            <a:spLocks noGrp="1"/>
          </p:cNvSpPr>
          <p:nvPr>
            <p:ph type="dt" sz="half" idx="10"/>
          </p:nvPr>
        </p:nvSpPr>
        <p:spPr/>
        <p:txBody>
          <a:bodyPr/>
          <a:lstStyle/>
          <a:p>
            <a:fld id="{62052CB4-34CB-4B81-A432-510878D34CBE}" type="datetime1">
              <a:rPr lang="en-US" smtClean="0">
                <a:solidFill>
                  <a:prstClr val="black">
                    <a:tint val="75000"/>
                  </a:prstClr>
                </a:solidFill>
              </a:rPr>
              <a:pPr/>
              <a:t>9/23/2014</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7850914" y="5943602"/>
            <a:ext cx="1114425" cy="365125"/>
          </a:xfrm>
          <a:prstGeom prst="rect">
            <a:avLst/>
          </a:prstGeom>
        </p:spPr>
        <p:txBody>
          <a:bodyPr vert="horz" lIns="91418" tIns="45709" rIns="91418" bIns="45709" rtlCol="0" anchor="ctr"/>
          <a:lstStyle>
            <a:lvl1pPr algn="r">
              <a:defRPr sz="1200">
                <a:solidFill>
                  <a:schemeClr val="tx1">
                    <a:tint val="75000"/>
                  </a:schemeClr>
                </a:solidFill>
              </a:defRPr>
            </a:lvl1pPr>
          </a:lstStyle>
          <a:p>
            <a:fld id="{F0188472-25E7-46E3-AF61-F84C3E5C21AF}" type="slidenum">
              <a:rPr lang="en-US" smtClean="0">
                <a:solidFill>
                  <a:prstClr val="black">
                    <a:tint val="75000"/>
                  </a:prstClr>
                </a:solidFill>
              </a:rPr>
              <a:pPr/>
              <a:t>‹#›</a:t>
            </a:fld>
            <a:endParaRPr lang="en-US" dirty="0">
              <a:solidFill>
                <a:prstClr val="black">
                  <a:tint val="75000"/>
                </a:prstClr>
              </a:solidFill>
            </a:endParaRPr>
          </a:p>
        </p:txBody>
      </p:sp>
      <p:sp>
        <p:nvSpPr>
          <p:cNvPr id="7" name="Title 1"/>
          <p:cNvSpPr>
            <a:spLocks noGrp="1"/>
          </p:cNvSpPr>
          <p:nvPr>
            <p:ph type="title"/>
          </p:nvPr>
        </p:nvSpPr>
        <p:spPr>
          <a:xfrm>
            <a:off x="577268" y="0"/>
            <a:ext cx="8229600" cy="935184"/>
          </a:xfrm>
        </p:spPr>
        <p:txBody>
          <a:bodyPr anchor="b" anchorCtr="0">
            <a:normAutofit/>
          </a:bodyPr>
          <a:lstStyle>
            <a:lvl1pPr algn="l">
              <a:defRPr lang="en-US" sz="2800" kern="1200" dirty="0">
                <a:solidFill>
                  <a:srgbClr val="0762AD"/>
                </a:solidFill>
                <a:latin typeface="+mn-lt"/>
                <a:ea typeface="+mn-ea"/>
                <a:cs typeface="Arial" pitchFamily="34" charset="0"/>
              </a:defRPr>
            </a:lvl1pPr>
          </a:lstStyle>
          <a:p>
            <a:r>
              <a:rPr lang="en-US" dirty="0" smtClean="0"/>
              <a:t>Click to edit Master title style</a:t>
            </a:r>
            <a:endParaRPr lang="en-US" dirty="0"/>
          </a:p>
        </p:txBody>
      </p:sp>
      <p:cxnSp>
        <p:nvCxnSpPr>
          <p:cNvPr id="8" name="Straight Connector 7"/>
          <p:cNvCxnSpPr/>
          <p:nvPr userDrawn="1"/>
        </p:nvCxnSpPr>
        <p:spPr>
          <a:xfrm>
            <a:off x="609600" y="990600"/>
            <a:ext cx="8001000" cy="0"/>
          </a:xfrm>
          <a:prstGeom prst="line">
            <a:avLst/>
          </a:prstGeom>
          <a:ln>
            <a:solidFill>
              <a:srgbClr val="0762AD"/>
            </a:solidFill>
          </a:ln>
        </p:spPr>
        <p:style>
          <a:lnRef idx="1">
            <a:schemeClr val="accent1"/>
          </a:lnRef>
          <a:fillRef idx="0">
            <a:schemeClr val="accent1"/>
          </a:fillRef>
          <a:effectRef idx="0">
            <a:schemeClr val="accent1"/>
          </a:effectRef>
          <a:fontRef idx="minor">
            <a:schemeClr val="tx1"/>
          </a:fontRef>
        </p:style>
      </p:cxnSp>
      <p:sp>
        <p:nvSpPr>
          <p:cNvPr id="393" name="TextBox 392"/>
          <p:cNvSpPr txBox="1"/>
          <p:nvPr userDrawn="1"/>
        </p:nvSpPr>
        <p:spPr>
          <a:xfrm>
            <a:off x="8487888" y="6736128"/>
            <a:ext cx="259686" cy="92333"/>
          </a:xfrm>
          <a:prstGeom prst="rect">
            <a:avLst/>
          </a:prstGeom>
          <a:noFill/>
        </p:spPr>
        <p:txBody>
          <a:bodyPr wrap="none" lIns="0" tIns="0" rIns="0" bIns="0" rtlCol="0">
            <a:spAutoFit/>
          </a:bodyPr>
          <a:lstStyle/>
          <a:p>
            <a:pPr algn="r" defTabSz="914186"/>
            <a:r>
              <a:rPr lang="en-US" sz="600" dirty="0" smtClean="0">
                <a:solidFill>
                  <a:prstClr val="black">
                    <a:lumMod val="50000"/>
                    <a:lumOff val="50000"/>
                  </a:prstClr>
                </a:solidFill>
                <a:latin typeface="Arial" pitchFamily="34" charset="0"/>
                <a:cs typeface="Arial" pitchFamily="34" charset="0"/>
              </a:rPr>
              <a:t>110371</a:t>
            </a:r>
            <a:endParaRPr lang="en-US" sz="600" dirty="0">
              <a:solidFill>
                <a:prstClr val="black">
                  <a:lumMod val="50000"/>
                  <a:lumOff val="50000"/>
                </a:prstClr>
              </a:solidFill>
              <a:latin typeface="Arial" pitchFamily="34" charset="0"/>
              <a:cs typeface="Arial" pitchFamily="34" charset="0"/>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hidden">
            <a:xfrm>
              <a:off x="0" y="0"/>
              <a:ext cx="2208" cy="4320"/>
            </a:xfrm>
            <a:prstGeom prst="rect">
              <a:avLst/>
            </a:prstGeom>
            <a:gradFill rotWithShape="0">
              <a:gsLst>
                <a:gs pos="0">
                  <a:schemeClr val="folHlink"/>
                </a:gs>
                <a:gs pos="100000">
                  <a:schemeClr val="bg1"/>
                </a:gs>
              </a:gsLst>
              <a:lin ang="0" scaled="1"/>
            </a:gradFill>
            <a:ln w="9525">
              <a:noFill/>
              <a:miter lim="800000"/>
              <a:headEnd/>
              <a:tailEnd/>
            </a:ln>
            <a:effectLst/>
          </p:spPr>
          <p:txBody>
            <a:bodyPr wrap="none" anchor="ctr"/>
            <a:lstStyle/>
            <a:p>
              <a:pPr algn="ctr" fontAlgn="base">
                <a:spcBef>
                  <a:spcPct val="0"/>
                </a:spcBef>
                <a:spcAft>
                  <a:spcPct val="0"/>
                </a:spcAft>
                <a:defRPr/>
              </a:pPr>
              <a:endParaRPr lang="en-US" sz="2400">
                <a:solidFill>
                  <a:srgbClr val="000000"/>
                </a:solidFill>
                <a:latin typeface="Times New Roman" pitchFamily="18" charset="0"/>
              </a:endParaRPr>
            </a:p>
          </p:txBody>
        </p:sp>
        <p:sp>
          <p:nvSpPr>
            <p:cNvPr id="6" name="Rectangle 4"/>
            <p:cNvSpPr>
              <a:spLocks noChangeArrowheads="1"/>
            </p:cNvSpPr>
            <p:nvPr/>
          </p:nvSpPr>
          <p:spPr bwMode="hidden">
            <a:xfrm>
              <a:off x="1081" y="1065"/>
              <a:ext cx="4679" cy="1596"/>
            </a:xfrm>
            <a:prstGeom prst="rect">
              <a:avLst/>
            </a:prstGeom>
            <a:solidFill>
              <a:schemeClr val="bg2"/>
            </a:soli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grpSp>
          <p:nvGrpSpPr>
            <p:cNvPr id="7" name="Group 5"/>
            <p:cNvGrpSpPr>
              <a:grpSpLocks/>
            </p:cNvGrpSpPr>
            <p:nvPr/>
          </p:nvGrpSpPr>
          <p:grpSpPr bwMode="auto">
            <a:xfrm>
              <a:off x="0" y="672"/>
              <a:ext cx="1806" cy="1989"/>
              <a:chOff x="0" y="672"/>
              <a:chExt cx="1806" cy="1989"/>
            </a:xfrm>
          </p:grpSpPr>
          <p:sp>
            <p:nvSpPr>
              <p:cNvPr id="8" name="Rectangle 6"/>
              <p:cNvSpPr>
                <a:spLocks noChangeArrowheads="1"/>
              </p:cNvSpPr>
              <p:nvPr userDrawn="1"/>
            </p:nvSpPr>
            <p:spPr bwMode="auto">
              <a:xfrm>
                <a:off x="361" y="2257"/>
                <a:ext cx="363" cy="404"/>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9" name="Rectangle 7"/>
              <p:cNvSpPr>
                <a:spLocks noChangeArrowheads="1"/>
              </p:cNvSpPr>
              <p:nvPr userDrawn="1"/>
            </p:nvSpPr>
            <p:spPr bwMode="auto">
              <a:xfrm>
                <a:off x="1081" y="1065"/>
                <a:ext cx="362" cy="405"/>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10" name="Rectangle 8"/>
              <p:cNvSpPr>
                <a:spLocks noChangeArrowheads="1"/>
              </p:cNvSpPr>
              <p:nvPr userDrawn="1"/>
            </p:nvSpPr>
            <p:spPr bwMode="auto">
              <a:xfrm>
                <a:off x="1437" y="672"/>
                <a:ext cx="369" cy="400"/>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11" name="Rectangle 9"/>
              <p:cNvSpPr>
                <a:spLocks noChangeArrowheads="1"/>
              </p:cNvSpPr>
              <p:nvPr userDrawn="1"/>
            </p:nvSpPr>
            <p:spPr bwMode="auto">
              <a:xfrm>
                <a:off x="719" y="2257"/>
                <a:ext cx="368" cy="404"/>
              </a:xfrm>
              <a:prstGeom prst="rect">
                <a:avLst/>
              </a:prstGeom>
              <a:solidFill>
                <a:schemeClr val="bg2"/>
              </a:soli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12" name="Rectangle 10"/>
              <p:cNvSpPr>
                <a:spLocks noChangeArrowheads="1"/>
              </p:cNvSpPr>
              <p:nvPr userDrawn="1"/>
            </p:nvSpPr>
            <p:spPr bwMode="auto">
              <a:xfrm>
                <a:off x="1437" y="1065"/>
                <a:ext cx="369" cy="405"/>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13" name="Rectangle 11"/>
              <p:cNvSpPr>
                <a:spLocks noChangeArrowheads="1"/>
              </p:cNvSpPr>
              <p:nvPr userDrawn="1"/>
            </p:nvSpPr>
            <p:spPr bwMode="auto">
              <a:xfrm>
                <a:off x="719" y="1464"/>
                <a:ext cx="368" cy="399"/>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14" name="Rectangle 12"/>
              <p:cNvSpPr>
                <a:spLocks noChangeArrowheads="1"/>
              </p:cNvSpPr>
              <p:nvPr userDrawn="1"/>
            </p:nvSpPr>
            <p:spPr bwMode="auto">
              <a:xfrm>
                <a:off x="0" y="1464"/>
                <a:ext cx="367" cy="399"/>
              </a:xfrm>
              <a:prstGeom prst="rect">
                <a:avLst/>
              </a:prstGeom>
              <a:solidFill>
                <a:schemeClr val="bg2"/>
              </a:soli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15" name="Rectangle 13"/>
              <p:cNvSpPr>
                <a:spLocks noChangeArrowheads="1"/>
              </p:cNvSpPr>
              <p:nvPr userDrawn="1"/>
            </p:nvSpPr>
            <p:spPr bwMode="auto">
              <a:xfrm>
                <a:off x="1081" y="1464"/>
                <a:ext cx="362" cy="399"/>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16" name="Rectangle 14"/>
              <p:cNvSpPr>
                <a:spLocks noChangeArrowheads="1"/>
              </p:cNvSpPr>
              <p:nvPr userDrawn="1"/>
            </p:nvSpPr>
            <p:spPr bwMode="auto">
              <a:xfrm>
                <a:off x="361" y="1857"/>
                <a:ext cx="363" cy="406"/>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17" name="Rectangle 15"/>
              <p:cNvSpPr>
                <a:spLocks noChangeArrowheads="1"/>
              </p:cNvSpPr>
              <p:nvPr userDrawn="1"/>
            </p:nvSpPr>
            <p:spPr bwMode="auto">
              <a:xfrm>
                <a:off x="719" y="1857"/>
                <a:ext cx="368" cy="406"/>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grpSp>
      </p:grpSp>
      <p:sp>
        <p:nvSpPr>
          <p:cNvPr id="339987" name="Rectangle 19"/>
          <p:cNvSpPr>
            <a:spLocks noGrp="1" noChangeArrowheads="1"/>
          </p:cNvSpPr>
          <p:nvPr>
            <p:ph type="ctrTitle"/>
          </p:nvPr>
        </p:nvSpPr>
        <p:spPr>
          <a:xfrm>
            <a:off x="2971800" y="1828800"/>
            <a:ext cx="6019800" cy="2209800"/>
          </a:xfrm>
        </p:spPr>
        <p:txBody>
          <a:bodyPr/>
          <a:lstStyle>
            <a:lvl1pPr>
              <a:defRPr sz="5000">
                <a:solidFill>
                  <a:srgbClr val="FFFFFF"/>
                </a:solidFill>
              </a:defRPr>
            </a:lvl1pPr>
          </a:lstStyle>
          <a:p>
            <a:r>
              <a:rPr lang="en-US"/>
              <a:t>Click to edit Master title style</a:t>
            </a:r>
          </a:p>
        </p:txBody>
      </p:sp>
      <p:sp>
        <p:nvSpPr>
          <p:cNvPr id="339988" name="Rectangle 20"/>
          <p:cNvSpPr>
            <a:spLocks noGrp="1" noChangeArrowheads="1"/>
          </p:cNvSpPr>
          <p:nvPr>
            <p:ph type="subTitle" idx="1"/>
          </p:nvPr>
        </p:nvSpPr>
        <p:spPr>
          <a:xfrm>
            <a:off x="2971800" y="4267200"/>
            <a:ext cx="6019800" cy="1752600"/>
          </a:xfrm>
        </p:spPr>
        <p:txBody>
          <a:bodyPr/>
          <a:lstStyle>
            <a:lvl1pPr marL="0" indent="0">
              <a:buFont typeface="Wingdings" pitchFamily="2" charset="2"/>
              <a:buNone/>
              <a:defRPr sz="3400"/>
            </a:lvl1pPr>
          </a:lstStyle>
          <a:p>
            <a:r>
              <a:rPr lang="en-US"/>
              <a:t>Click to edit Master subtitle style</a:t>
            </a:r>
          </a:p>
        </p:txBody>
      </p:sp>
      <p:sp>
        <p:nvSpPr>
          <p:cNvPr id="18" name="Rectangle 16"/>
          <p:cNvSpPr>
            <a:spLocks noGrp="1" noChangeArrowheads="1"/>
          </p:cNvSpPr>
          <p:nvPr>
            <p:ph type="dt" sz="half" idx="10"/>
          </p:nvPr>
        </p:nvSpPr>
        <p:spPr>
          <a:xfrm>
            <a:off x="457200" y="6248400"/>
            <a:ext cx="2133600" cy="457200"/>
          </a:xfrm>
        </p:spPr>
        <p:txBody>
          <a:bodyPr/>
          <a:lstStyle>
            <a:lvl1pPr>
              <a:defRPr/>
            </a:lvl1pPr>
          </a:lstStyle>
          <a:p>
            <a:pPr>
              <a:defRPr/>
            </a:pPr>
            <a:endParaRPr lang="en-US">
              <a:solidFill>
                <a:srgbClr val="000000"/>
              </a:solidFill>
            </a:endParaRPr>
          </a:p>
        </p:txBody>
      </p:sp>
      <p:sp>
        <p:nvSpPr>
          <p:cNvPr id="19" name="Rectangle 17"/>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20" name="Rectangle 18"/>
          <p:cNvSpPr>
            <a:spLocks noGrp="1" noChangeArrowheads="1"/>
          </p:cNvSpPr>
          <p:nvPr>
            <p:ph type="sldNum" sz="quarter" idx="12"/>
          </p:nvPr>
        </p:nvSpPr>
        <p:spPr/>
        <p:txBody>
          <a:bodyPr/>
          <a:lstStyle>
            <a:lvl1pPr>
              <a:defRPr/>
            </a:lvl1pPr>
          </a:lstStyle>
          <a:p>
            <a:pPr>
              <a:defRPr/>
            </a:pPr>
            <a:fld id="{BC9B21E5-39C3-4612-B312-91227240B99B}" type="slidenum">
              <a:rPr lang="en-US">
                <a:solidFill>
                  <a:srgbClr val="000000"/>
                </a:solidFill>
              </a:rPr>
              <a:pPr>
                <a:defRPr/>
              </a:pPr>
              <a:t>‹#›</a:t>
            </a:fld>
            <a:endParaRPr lang="en-US">
              <a:solidFill>
                <a:srgbClr val="000000"/>
              </a:solidFill>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8ED08DD6-D2A8-4303-A3D5-1F399B824248}" type="slidenum">
              <a:rPr lang="en-US">
                <a:solidFill>
                  <a:srgbClr val="000000"/>
                </a:solidFill>
              </a:rPr>
              <a:pPr>
                <a:defRPr/>
              </a:pPr>
              <a:t>‹#›</a:t>
            </a:fld>
            <a:endParaRPr lang="en-US">
              <a:solidFill>
                <a:srgbClr val="000000"/>
              </a:solidFill>
            </a:endParaRPr>
          </a:p>
        </p:txBody>
      </p:sp>
      <p:sp>
        <p:nvSpPr>
          <p:cNvPr id="6" name="Rectangle 16"/>
          <p:cNvSpPr>
            <a:spLocks noGrp="1" noChangeArrowheads="1"/>
          </p:cNvSpPr>
          <p:nvPr>
            <p:ph type="dt" sz="half" idx="12"/>
          </p:nvPr>
        </p:nvSpPr>
        <p:spPr>
          <a:ln/>
        </p:spPr>
        <p:txBody>
          <a:bodyPr/>
          <a:lstStyle>
            <a:lvl1pPr>
              <a:defRPr/>
            </a:lvl1pPr>
          </a:lstStyle>
          <a:p>
            <a:pPr>
              <a:defRPr/>
            </a:pPr>
            <a:endParaRPr lang="en-US">
              <a:solidFill>
                <a:srgbClr val="000000"/>
              </a:solidFill>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8ED08DD6-D2A8-4303-A3D5-1F399B824248}" type="slidenum">
              <a:rPr lang="en-US">
                <a:solidFill>
                  <a:srgbClr val="000000"/>
                </a:solidFill>
              </a:rPr>
              <a:pPr>
                <a:defRPr/>
              </a:pPr>
              <a:t>‹#›</a:t>
            </a:fld>
            <a:endParaRPr lang="en-US">
              <a:solidFill>
                <a:srgbClr val="000000"/>
              </a:solidFill>
            </a:endParaRPr>
          </a:p>
        </p:txBody>
      </p:sp>
      <p:sp>
        <p:nvSpPr>
          <p:cNvPr id="6" name="Rectangle 16"/>
          <p:cNvSpPr>
            <a:spLocks noGrp="1" noChangeArrowheads="1"/>
          </p:cNvSpPr>
          <p:nvPr>
            <p:ph type="dt" sz="half" idx="12"/>
          </p:nvPr>
        </p:nvSpPr>
        <p:spPr>
          <a:ln/>
        </p:spPr>
        <p:txBody>
          <a:bodyPr/>
          <a:lstStyle>
            <a:lvl1pPr>
              <a:defRPr/>
            </a:lvl1pPr>
          </a:lstStyle>
          <a:p>
            <a:pPr>
              <a:defRPr/>
            </a:pPr>
            <a:endParaRPr lang="en-US">
              <a:solidFill>
                <a:srgbClr val="000000"/>
              </a:solidFill>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8ED08DD6-D2A8-4303-A3D5-1F399B824248}" type="slidenum">
              <a:rPr lang="en-US">
                <a:solidFill>
                  <a:srgbClr val="000000"/>
                </a:solidFill>
              </a:rPr>
              <a:pPr>
                <a:defRPr/>
              </a:pPr>
              <a:t>‹#›</a:t>
            </a:fld>
            <a:endParaRPr lang="en-US">
              <a:solidFill>
                <a:srgbClr val="000000"/>
              </a:solidFill>
            </a:endParaRPr>
          </a:p>
        </p:txBody>
      </p:sp>
      <p:sp>
        <p:nvSpPr>
          <p:cNvPr id="6" name="Rectangle 16"/>
          <p:cNvSpPr>
            <a:spLocks noGrp="1" noChangeArrowheads="1"/>
          </p:cNvSpPr>
          <p:nvPr>
            <p:ph type="dt" sz="half" idx="12"/>
          </p:nvPr>
        </p:nvSpPr>
        <p:spPr>
          <a:ln/>
        </p:spPr>
        <p:txBody>
          <a:bodyPr/>
          <a:lstStyle>
            <a:lvl1pPr>
              <a:defRPr/>
            </a:lvl1pPr>
          </a:lstStyle>
          <a:p>
            <a:pPr>
              <a:defRPr/>
            </a:pPr>
            <a:endParaRPr lang="en-US">
              <a:solidFill>
                <a:srgbClr val="000000"/>
              </a:solidFill>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8ED08DD6-D2A8-4303-A3D5-1F399B824248}" type="slidenum">
              <a:rPr lang="en-US">
                <a:solidFill>
                  <a:srgbClr val="000000"/>
                </a:solidFill>
              </a:rPr>
              <a:pPr>
                <a:defRPr/>
              </a:pPr>
              <a:t>‹#›</a:t>
            </a:fld>
            <a:endParaRPr lang="en-US">
              <a:solidFill>
                <a:srgbClr val="000000"/>
              </a:solidFill>
            </a:endParaRPr>
          </a:p>
        </p:txBody>
      </p:sp>
      <p:sp>
        <p:nvSpPr>
          <p:cNvPr id="6" name="Rectangle 16"/>
          <p:cNvSpPr>
            <a:spLocks noGrp="1" noChangeArrowheads="1"/>
          </p:cNvSpPr>
          <p:nvPr>
            <p:ph type="dt" sz="half" idx="12"/>
          </p:nvPr>
        </p:nvSpPr>
        <p:spPr>
          <a:ln/>
        </p:spPr>
        <p:txBody>
          <a:bodyPr/>
          <a:lstStyle>
            <a:lvl1pPr>
              <a:defRPr/>
            </a:lvl1pPr>
          </a:lstStyle>
          <a:p>
            <a:pPr>
              <a:defRPr/>
            </a:pPr>
            <a:endParaRPr lang="en-US">
              <a:solidFill>
                <a:srgbClr val="000000"/>
              </a:solidFill>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8ED08DD6-D2A8-4303-A3D5-1F399B824248}" type="slidenum">
              <a:rPr lang="en-US">
                <a:solidFill>
                  <a:srgbClr val="000000"/>
                </a:solidFill>
              </a:rPr>
              <a:pPr>
                <a:defRPr/>
              </a:pPr>
              <a:t>‹#›</a:t>
            </a:fld>
            <a:endParaRPr lang="en-US">
              <a:solidFill>
                <a:srgbClr val="000000"/>
              </a:solidFill>
            </a:endParaRPr>
          </a:p>
        </p:txBody>
      </p:sp>
      <p:sp>
        <p:nvSpPr>
          <p:cNvPr id="6" name="Rectangle 16"/>
          <p:cNvSpPr>
            <a:spLocks noGrp="1" noChangeArrowheads="1"/>
          </p:cNvSpPr>
          <p:nvPr>
            <p:ph type="dt" sz="half" idx="12"/>
          </p:nvPr>
        </p:nvSpPr>
        <p:spPr>
          <a:ln/>
        </p:spPr>
        <p:txBody>
          <a:bodyPr/>
          <a:lstStyle>
            <a:lvl1pPr>
              <a:defRPr/>
            </a:lvl1pPr>
          </a:lstStyle>
          <a:p>
            <a:pPr>
              <a:defRPr/>
            </a:pPr>
            <a:endParaRPr lang="en-US">
              <a:solidFill>
                <a:srgbClr val="000000"/>
              </a:solidFill>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B3956D5-91F6-43CC-A1D2-92D15E677419}" type="datetime1">
              <a:rPr lang="en-US" smtClean="0"/>
              <a:t>9/23/2014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36403C3-F0CC-463D-A3A4-CB2DD4851F7E}" type="slidenum">
              <a:rPr lang="en-US" smtClean="0"/>
              <a:pPr/>
              <a:t>‹#›</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8ED08DD6-D2A8-4303-A3D5-1F399B824248}" type="slidenum">
              <a:rPr lang="en-US">
                <a:solidFill>
                  <a:srgbClr val="000000"/>
                </a:solidFill>
              </a:rPr>
              <a:pPr>
                <a:defRPr/>
              </a:pPr>
              <a:t>‹#›</a:t>
            </a:fld>
            <a:endParaRPr lang="en-US">
              <a:solidFill>
                <a:srgbClr val="000000"/>
              </a:solidFill>
            </a:endParaRPr>
          </a:p>
        </p:txBody>
      </p:sp>
      <p:sp>
        <p:nvSpPr>
          <p:cNvPr id="6" name="Rectangle 16"/>
          <p:cNvSpPr>
            <a:spLocks noGrp="1" noChangeArrowheads="1"/>
          </p:cNvSpPr>
          <p:nvPr>
            <p:ph type="dt" sz="half" idx="12"/>
          </p:nvPr>
        </p:nvSpPr>
        <p:spPr>
          <a:ln/>
        </p:spPr>
        <p:txBody>
          <a:bodyPr/>
          <a:lstStyle>
            <a:lvl1pPr>
              <a:defRPr/>
            </a:lvl1pPr>
          </a:lstStyle>
          <a:p>
            <a:pPr>
              <a:defRPr/>
            </a:pPr>
            <a:endParaRPr lang="en-US">
              <a:solidFill>
                <a:srgbClr val="000000"/>
              </a:solidFill>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8ED08DD6-D2A8-4303-A3D5-1F399B824248}" type="slidenum">
              <a:rPr lang="en-US">
                <a:solidFill>
                  <a:srgbClr val="000000"/>
                </a:solidFill>
              </a:rPr>
              <a:pPr>
                <a:defRPr/>
              </a:pPr>
              <a:t>‹#›</a:t>
            </a:fld>
            <a:endParaRPr lang="en-US">
              <a:solidFill>
                <a:srgbClr val="000000"/>
              </a:solidFill>
            </a:endParaRPr>
          </a:p>
        </p:txBody>
      </p:sp>
      <p:sp>
        <p:nvSpPr>
          <p:cNvPr id="6" name="Rectangle 16"/>
          <p:cNvSpPr>
            <a:spLocks noGrp="1" noChangeArrowheads="1"/>
          </p:cNvSpPr>
          <p:nvPr>
            <p:ph type="dt" sz="half" idx="12"/>
          </p:nvPr>
        </p:nvSpPr>
        <p:spPr>
          <a:ln/>
        </p:spPr>
        <p:txBody>
          <a:bodyPr/>
          <a:lstStyle>
            <a:lvl1pPr>
              <a:defRPr/>
            </a:lvl1pPr>
          </a:lstStyle>
          <a:p>
            <a:pPr>
              <a:defRPr/>
            </a:pPr>
            <a:endParaRPr lang="en-US">
              <a:solidFill>
                <a:srgbClr val="000000"/>
              </a:solidFill>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8ED08DD6-D2A8-4303-A3D5-1F399B824248}" type="slidenum">
              <a:rPr lang="en-US">
                <a:solidFill>
                  <a:srgbClr val="000000"/>
                </a:solidFill>
              </a:rPr>
              <a:pPr>
                <a:defRPr/>
              </a:pPr>
              <a:t>‹#›</a:t>
            </a:fld>
            <a:endParaRPr lang="en-US">
              <a:solidFill>
                <a:srgbClr val="000000"/>
              </a:solidFill>
            </a:endParaRPr>
          </a:p>
        </p:txBody>
      </p:sp>
      <p:sp>
        <p:nvSpPr>
          <p:cNvPr id="6" name="Rectangle 16"/>
          <p:cNvSpPr>
            <a:spLocks noGrp="1" noChangeArrowheads="1"/>
          </p:cNvSpPr>
          <p:nvPr>
            <p:ph type="dt" sz="half" idx="12"/>
          </p:nvPr>
        </p:nvSpPr>
        <p:spPr>
          <a:ln/>
        </p:spPr>
        <p:txBody>
          <a:bodyPr/>
          <a:lstStyle>
            <a:lvl1pPr>
              <a:defRPr/>
            </a:lvl1pPr>
          </a:lstStyle>
          <a:p>
            <a:pPr>
              <a:defRPr/>
            </a:pPr>
            <a:endParaRPr lang="en-US">
              <a:solidFill>
                <a:srgbClr val="000000"/>
              </a:solidFill>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6" name="Group 4"/>
            <p:cNvGrpSpPr>
              <a:grpSpLocks/>
            </p:cNvGrpSpPr>
            <p:nvPr userDrawn="1"/>
          </p:nvGrpSpPr>
          <p:grpSpPr bwMode="auto">
            <a:xfrm>
              <a:off x="3528" y="3715"/>
              <a:ext cx="792" cy="521"/>
              <a:chOff x="3527" y="3715"/>
              <a:chExt cx="792" cy="521"/>
            </a:xfrm>
          </p:grpSpPr>
          <p:sp>
            <p:nvSpPr>
              <p:cNvPr id="57" name="Oval 5"/>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58" name="Oval 6"/>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59" name="Oval 7"/>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60" name="Oval 8"/>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61" name="Oval 9"/>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62" name="Freeform 10"/>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63" name="Freeform 11"/>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64" name="Freeform 12"/>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65" name="Freeform 13"/>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66" name="Freeform 14"/>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67" name="Oval 15"/>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7" name="Group 16"/>
            <p:cNvGrpSpPr>
              <a:grpSpLocks/>
            </p:cNvGrpSpPr>
            <p:nvPr userDrawn="1"/>
          </p:nvGrpSpPr>
          <p:grpSpPr bwMode="auto">
            <a:xfrm>
              <a:off x="1776" y="3631"/>
              <a:ext cx="1626" cy="683"/>
              <a:chOff x="1776" y="3631"/>
              <a:chExt cx="1626" cy="683"/>
            </a:xfrm>
          </p:grpSpPr>
          <p:sp>
            <p:nvSpPr>
              <p:cNvPr id="39" name="Oval 17"/>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40" name="Oval 18"/>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41" name="Oval 19"/>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42" name="Oval 20"/>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43" name="Oval 21"/>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44" name="Oval 22"/>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45" name="Oval 23"/>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46" name="Oval 24"/>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47" name="Freeform 25"/>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48" name="Freeform 26"/>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49" name="Freeform 27"/>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50" name="Freeform 28"/>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51"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52"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53" name="Freeform 31"/>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54" name="Freeform 32"/>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55" name="Freeform 33"/>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56"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8" name="Group 35"/>
            <p:cNvGrpSpPr>
              <a:grpSpLocks/>
            </p:cNvGrpSpPr>
            <p:nvPr userDrawn="1"/>
          </p:nvGrpSpPr>
          <p:grpSpPr bwMode="auto">
            <a:xfrm>
              <a:off x="4128" y="3360"/>
              <a:ext cx="1351" cy="821"/>
              <a:chOff x="4128" y="3360"/>
              <a:chExt cx="1351" cy="821"/>
            </a:xfrm>
          </p:grpSpPr>
          <p:sp>
            <p:nvSpPr>
              <p:cNvPr id="22" name="Freeform 36"/>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23" name="Freeform 37"/>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24" name="Freeform 38"/>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25" name="Freeform 39"/>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26" name="Freeform 40"/>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27" name="Freeform 41"/>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28" name="Freeform 42"/>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29" name="Freeform 43"/>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 name="Freeform 44"/>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1" name="Freeform 45"/>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2" name="Freeform 46"/>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3" name="Oval 47"/>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4" name="Oval 48"/>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5" name="Oval 49"/>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6" name="Oval 50"/>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7" name="Oval 51"/>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8" name="Oval 52"/>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9" name="Group 53"/>
            <p:cNvGrpSpPr>
              <a:grpSpLocks/>
            </p:cNvGrpSpPr>
            <p:nvPr userDrawn="1"/>
          </p:nvGrpSpPr>
          <p:grpSpPr bwMode="auto">
            <a:xfrm>
              <a:off x="5280" y="3024"/>
              <a:ext cx="425" cy="258"/>
              <a:chOff x="5280" y="3024"/>
              <a:chExt cx="425" cy="258"/>
            </a:xfrm>
          </p:grpSpPr>
          <p:sp>
            <p:nvSpPr>
              <p:cNvPr id="10" name="Freeform 54"/>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1" name="Freeform 55"/>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2" name="Freeform 56"/>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3" name="Freeform 57"/>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4" name="Freeform 58"/>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5" name="Freeform 59"/>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6" name="Freeform 60"/>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7" name="Group 61"/>
              <p:cNvGrpSpPr>
                <a:grpSpLocks/>
              </p:cNvGrpSpPr>
              <p:nvPr/>
            </p:nvGrpSpPr>
            <p:grpSpPr bwMode="auto">
              <a:xfrm>
                <a:off x="5381" y="3085"/>
                <a:ext cx="227" cy="132"/>
                <a:chOff x="5381" y="3085"/>
                <a:chExt cx="227" cy="132"/>
              </a:xfrm>
            </p:grpSpPr>
            <p:sp>
              <p:nvSpPr>
                <p:cNvPr id="18" name="Oval 62"/>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9" name="Oval 63"/>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20" name="Oval 64"/>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21" name="Oval 65"/>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8290" name="Rectangle 66"/>
          <p:cNvSpPr>
            <a:spLocks noGrp="1" noChangeArrowheads="1"/>
          </p:cNvSpPr>
          <p:nvPr>
            <p:ph type="ctrTitle" sz="quarter"/>
          </p:nvPr>
        </p:nvSpPr>
        <p:spPr>
          <a:xfrm>
            <a:off x="685800" y="1692275"/>
            <a:ext cx="7772400" cy="1736725"/>
          </a:xfrm>
        </p:spPr>
        <p:txBody>
          <a:bodyPr anchor="b"/>
          <a:lstStyle>
            <a:lvl1pPr>
              <a:defRPr sz="5400"/>
            </a:lvl1pPr>
          </a:lstStyle>
          <a:p>
            <a:pPr lvl="0"/>
            <a:r>
              <a:rPr lang="en-US" altLang="en-US" noProof="0" smtClean="0"/>
              <a:t>Click to edit Master title style</a:t>
            </a:r>
          </a:p>
        </p:txBody>
      </p:sp>
      <p:sp>
        <p:nvSpPr>
          <p:cNvPr id="30829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pPr lvl="0"/>
            <a:r>
              <a:rPr lang="en-US" altLang="en-US" noProof="0" smtClean="0"/>
              <a:t>Click to edit Master subtitle style</a:t>
            </a:r>
          </a:p>
        </p:txBody>
      </p:sp>
      <p:sp>
        <p:nvSpPr>
          <p:cNvPr id="68" name="Rectangle 68"/>
          <p:cNvSpPr>
            <a:spLocks noGrp="1" noChangeArrowheads="1"/>
          </p:cNvSpPr>
          <p:nvPr>
            <p:ph type="dt" sz="quarter" idx="10"/>
          </p:nvPr>
        </p:nvSpPr>
        <p:spPr>
          <a:xfrm>
            <a:off x="457200" y="6248400"/>
            <a:ext cx="2133600" cy="457200"/>
          </a:xfrm>
        </p:spPr>
        <p:txBody>
          <a:bodyPr/>
          <a:lstStyle>
            <a:lvl1pPr>
              <a:defRPr/>
            </a:lvl1pPr>
          </a:lstStyle>
          <a:p>
            <a:pPr>
              <a:defRPr/>
            </a:pPr>
            <a:endParaRPr lang="en-US" altLang="en-US">
              <a:solidFill>
                <a:srgbClr val="FFFFFF"/>
              </a:solidFill>
            </a:endParaRPr>
          </a:p>
        </p:txBody>
      </p:sp>
      <p:sp>
        <p:nvSpPr>
          <p:cNvPr id="69" name="Rectangle 6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ltLang="en-US">
              <a:solidFill>
                <a:srgbClr val="FFFFFF"/>
              </a:solidFill>
            </a:endParaRPr>
          </a:p>
        </p:txBody>
      </p:sp>
      <p:sp>
        <p:nvSpPr>
          <p:cNvPr id="70" name="Rectangle 70"/>
          <p:cNvSpPr>
            <a:spLocks noGrp="1" noChangeArrowheads="1"/>
          </p:cNvSpPr>
          <p:nvPr>
            <p:ph type="sldNum" sz="quarter" idx="12"/>
          </p:nvPr>
        </p:nvSpPr>
        <p:spPr>
          <a:xfrm>
            <a:off x="6553200" y="6248400"/>
            <a:ext cx="2133600" cy="457200"/>
          </a:xfrm>
        </p:spPr>
        <p:txBody>
          <a:bodyPr/>
          <a:lstStyle>
            <a:lvl1pPr>
              <a:defRPr/>
            </a:lvl1pPr>
          </a:lstStyle>
          <a:p>
            <a:pPr>
              <a:defRPr/>
            </a:pPr>
            <a:fld id="{ADA2981D-3919-4C49-A586-804E030BF5F0}"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152691729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B82166B5-9A9F-47E2-A40E-CADF9E27B281}" type="datetime1">
              <a:rPr lang="en-US" smtClean="0"/>
              <a:t>9/23/2014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36403C3-F0CC-463D-A3A4-CB2DD4851F7E}" type="slidenum">
              <a:rPr lang="en-US" smtClean="0"/>
              <a:pPr/>
              <a:t>‹#›</a:t>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2A3173FE-2407-44FD-A843-23171F52115D}" type="datetime1">
              <a:rPr lang="en-US" smtClean="0"/>
              <a:t>9/23/2014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36403C3-F0CC-463D-A3A4-CB2DD4851F7E}" type="slidenum">
              <a:rPr lang="en-US" smtClean="0"/>
              <a:pPr/>
              <a:t>‹#›</a:t>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22045758-5680-4E18-94DC-10CED47D6AE0}" type="datetime1">
              <a:rPr lang="en-US" smtClean="0"/>
              <a:t>9/23/2014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36403C3-F0CC-463D-A3A4-CB2DD4851F7E}" type="slidenum">
              <a:rPr lang="en-US" smtClean="0"/>
              <a:pPr/>
              <a:t>‹#›</a:t>
            </a:fld>
            <a:endParaRPr 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33EAB529-75FF-4D2C-8644-33A9636BB5E2}" type="datetime1">
              <a:rPr lang="en-US" smtClean="0"/>
              <a:t>9/23/2014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36403C3-F0CC-463D-A3A4-CB2DD4851F7E}" type="slidenum">
              <a:rPr lang="en-US" smtClean="0"/>
              <a:pPr/>
              <a:t>‹#›</a:t>
            </a:fld>
            <a:endParaRPr 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9"/>
          <p:cNvSpPr>
            <a:spLocks noGrp="1" noChangeArrowheads="1"/>
          </p:cNvSpPr>
          <p:nvPr>
            <p:ph type="dt" sz="half" idx="10"/>
          </p:nvPr>
        </p:nvSpPr>
        <p:spPr>
          <a:ln/>
        </p:spPr>
        <p:txBody>
          <a:bodyPr/>
          <a:lstStyle>
            <a:lvl1pPr>
              <a:defRPr/>
            </a:lvl1pPr>
          </a:lstStyle>
          <a:p>
            <a:pPr>
              <a:defRPr/>
            </a:pPr>
            <a:endParaRPr lang="en-US" alt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lt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B2125F1-9829-4DEE-AAFE-6150187B29F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64733991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1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1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1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1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1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2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2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2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3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3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8093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8093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dirty="0">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dirty="0">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524B2B71-D868-4251-A9EF-B659436A66AB}"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810A4-8265-470F-8143-2A032CC8277A}"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810A4-8265-470F-8143-2A032CC8277A}"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054A345-3D55-4924-A55F-682875A193AB}"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054A345-3D55-4924-A55F-682875A193AB}"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F420CB0-B2C6-49DE-9D59-18E9B5E0EBF6}" type="datetime1">
              <a:rPr lang="en-US" smtClean="0"/>
              <a:t>9/23/2014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36403C3-F0CC-463D-A3A4-CB2DD4851F7E}" type="slidenum">
              <a:rPr lang="en-US" smtClean="0"/>
              <a:pPr/>
              <a:t>‹#›</a:t>
            </a:fld>
            <a:endParaRPr lang="en-US"/>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054A345-3D55-4924-A55F-682875A193AB}"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054A345-3D55-4924-A55F-682875A193AB}"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054A345-3D55-4924-A55F-682875A193AB}"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054A345-3D55-4924-A55F-682875A193AB}"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054A345-3D55-4924-A55F-682875A193AB}"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054A345-3D55-4924-A55F-682875A193AB}"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054A345-3D55-4924-A55F-682875A193AB}"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054A345-3D55-4924-A55F-682875A193AB}"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054A345-3D55-4924-A55F-682875A193AB}"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054A345-3D55-4924-A55F-682875A193AB}"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74FF619A-D77B-4401-8C11-7EBF7B91667B}" type="datetime1">
              <a:rPr lang="en-US" smtClean="0"/>
              <a:t>9/23/2014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36403C3-F0CC-463D-A3A4-CB2DD4851F7E}" type="slidenum">
              <a:rPr lang="en-US" smtClean="0"/>
              <a:pPr/>
              <a:t>‹#›</a:t>
            </a:fld>
            <a:endParaRPr lang="en-US"/>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054A345-3D55-4924-A55F-682875A193AB}"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054A345-3D55-4924-A55F-682875A193AB}"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810A4-8265-470F-8143-2A032CC8277A}"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810A4-8265-470F-8143-2A032CC8277A}"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810A4-8265-470F-8143-2A032CC8277A}"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810A4-8265-470F-8143-2A032CC8277A}"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810A4-8265-470F-8143-2A032CC8277A}"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810A4-8265-470F-8143-2A032CC8277A}"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810A4-8265-470F-8143-2A032CC8277A}"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810A4-8265-470F-8143-2A032CC8277A}"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0E9400B-4A39-4759-95E3-FD53719C67A3}" type="datetime1">
              <a:rPr lang="en-US" smtClean="0"/>
              <a:t>9/23/2014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36403C3-F0CC-463D-A3A4-CB2DD4851F7E}" type="slidenum">
              <a:rPr lang="en-US" smtClean="0"/>
              <a:pPr/>
              <a:t>‹#›</a:t>
            </a:fld>
            <a:endParaRPr lang="en-US"/>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810A4-8265-470F-8143-2A032CC8277A}"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810A4-8265-470F-8143-2A032CC8277A}"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810A4-8265-470F-8143-2A032CC8277A}"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810A4-8265-470F-8143-2A032CC8277A}"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810A4-8265-470F-8143-2A032CC8277A}"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810A4-8265-470F-8143-2A032CC8277A}"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810A4-8265-470F-8143-2A032CC8277A}"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810A4-8265-470F-8143-2A032CC8277A}"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810A4-8265-470F-8143-2A032CC8277A}"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4"/>
          <p:cNvSpPr>
            <a:spLocks noGrp="1" noChangeArrowheads="1"/>
          </p:cNvSpPr>
          <p:nvPr>
            <p:ph type="dt" sz="half" idx="10"/>
          </p:nvPr>
        </p:nvSpPr>
        <p:spPr>
          <a:ln/>
        </p:spPr>
        <p:txBody>
          <a:bodyPr/>
          <a:lstStyle>
            <a:lvl1pPr>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810A4-8265-470F-8143-2A032CC8277A}" type="slidenum">
              <a:rPr lang="en-US">
                <a:solidFill>
                  <a:srgbClr val="FFFFFF"/>
                </a:solidFill>
              </a:rPr>
              <a:pPr>
                <a:defRPr/>
              </a:pPr>
              <a:t>‹#›</a:t>
            </a:fld>
            <a:endParaRPr lang="en-US" dirty="0">
              <a:solidFill>
                <a:srgbClr val="FFFFFF"/>
              </a:solidFill>
            </a:endParaRPr>
          </a:p>
        </p:txBody>
      </p:sp>
    </p:spTree>
  </p:cSld>
  <p:clrMapOvr>
    <a:masterClrMapping/>
  </p:clrMapOvr>
  <p:transition spd="med">
    <p:fade thruBlk="1"/>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21.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22.xml"/></Relationships>
</file>

<file path=ppt/slideMasters/_rels/slideMaster12.xml.rels><?xml version="1.0" encoding="UTF-8" standalone="yes"?>
<Relationships xmlns="http://schemas.openxmlformats.org/package/2006/relationships"><Relationship Id="rId2" Type="http://schemas.openxmlformats.org/officeDocument/2006/relationships/theme" Target="../theme/theme12.xml"/><Relationship Id="rId1" Type="http://schemas.openxmlformats.org/officeDocument/2006/relationships/slideLayout" Target="../slideLayouts/slideLayout23.xml"/></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24.xml"/></Relationships>
</file>

<file path=ppt/slideMasters/_rels/slideMaster14.xml.rels><?xml version="1.0" encoding="UTF-8" standalone="yes"?>
<Relationships xmlns="http://schemas.openxmlformats.org/package/2006/relationships"><Relationship Id="rId2" Type="http://schemas.openxmlformats.org/officeDocument/2006/relationships/theme" Target="../theme/theme14.xml"/><Relationship Id="rId1" Type="http://schemas.openxmlformats.org/officeDocument/2006/relationships/slideLayout" Target="../slideLayouts/slideLayout25.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26.xml"/></Relationships>
</file>

<file path=ppt/slideMasters/_rels/slideMaster16.xml.rels><?xml version="1.0" encoding="UTF-8" standalone="yes"?>
<Relationships xmlns="http://schemas.openxmlformats.org/package/2006/relationships"><Relationship Id="rId2" Type="http://schemas.openxmlformats.org/officeDocument/2006/relationships/theme" Target="../theme/theme16.xml"/><Relationship Id="rId1" Type="http://schemas.openxmlformats.org/officeDocument/2006/relationships/slideLayout" Target="../slideLayouts/slideLayout27.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28.xml"/></Relationships>
</file>

<file path=ppt/slideMasters/_rels/slideMaster18.xml.rels><?xml version="1.0" encoding="UTF-8" standalone="yes"?>
<Relationships xmlns="http://schemas.openxmlformats.org/package/2006/relationships"><Relationship Id="rId2" Type="http://schemas.openxmlformats.org/officeDocument/2006/relationships/theme" Target="../theme/theme18.xml"/><Relationship Id="rId1" Type="http://schemas.openxmlformats.org/officeDocument/2006/relationships/slideLayout" Target="../slideLayouts/slideLayout29.xml"/></Relationships>
</file>

<file path=ppt/slideMasters/_rels/slideMaster19.xml.rels><?xml version="1.0" encoding="UTF-8" standalone="yes"?>
<Relationships xmlns="http://schemas.openxmlformats.org/package/2006/relationships"><Relationship Id="rId2" Type="http://schemas.openxmlformats.org/officeDocument/2006/relationships/theme" Target="../theme/theme19.xml"/><Relationship Id="rId1"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31.xml"/></Relationships>
</file>

<file path=ppt/slideMasters/_rels/slideMaster21.xml.rels><?xml version="1.0" encoding="UTF-8" standalone="yes"?>
<Relationships xmlns="http://schemas.openxmlformats.org/package/2006/relationships"><Relationship Id="rId2" Type="http://schemas.openxmlformats.org/officeDocument/2006/relationships/theme" Target="../theme/theme21.xml"/><Relationship Id="rId1" Type="http://schemas.openxmlformats.org/officeDocument/2006/relationships/slideLayout" Target="../slideLayouts/slideLayout32.xml"/></Relationships>
</file>

<file path=ppt/slideMasters/_rels/slideMaster22.xml.rels><?xml version="1.0" encoding="UTF-8" standalone="yes"?>
<Relationships xmlns="http://schemas.openxmlformats.org/package/2006/relationships"><Relationship Id="rId2" Type="http://schemas.openxmlformats.org/officeDocument/2006/relationships/theme" Target="../theme/theme22.xml"/><Relationship Id="rId1" Type="http://schemas.openxmlformats.org/officeDocument/2006/relationships/slideLayout" Target="../slideLayouts/slideLayout33.xml"/></Relationships>
</file>

<file path=ppt/slideMasters/_rels/slideMaster23.xml.rels><?xml version="1.0" encoding="UTF-8" standalone="yes"?>
<Relationships xmlns="http://schemas.openxmlformats.org/package/2006/relationships"><Relationship Id="rId2" Type="http://schemas.openxmlformats.org/officeDocument/2006/relationships/theme" Target="../theme/theme23.xml"/><Relationship Id="rId1" Type="http://schemas.openxmlformats.org/officeDocument/2006/relationships/slideLayout" Target="../slideLayouts/slideLayout34.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35.xml"/></Relationships>
</file>

<file path=ppt/slideMasters/_rels/slideMaster25.xml.rels><?xml version="1.0" encoding="UTF-8" standalone="yes"?>
<Relationships xmlns="http://schemas.openxmlformats.org/package/2006/relationships"><Relationship Id="rId2" Type="http://schemas.openxmlformats.org/officeDocument/2006/relationships/theme" Target="../theme/theme25.xml"/><Relationship Id="rId1" Type="http://schemas.openxmlformats.org/officeDocument/2006/relationships/slideLayout" Target="../slideLayouts/slideLayout36.xml"/></Relationships>
</file>

<file path=ppt/slideMasters/_rels/slideMaster26.xml.rels><?xml version="1.0" encoding="UTF-8" standalone="yes"?>
<Relationships xmlns="http://schemas.openxmlformats.org/package/2006/relationships"><Relationship Id="rId2" Type="http://schemas.openxmlformats.org/officeDocument/2006/relationships/theme" Target="../theme/theme26.xml"/><Relationship Id="rId1" Type="http://schemas.openxmlformats.org/officeDocument/2006/relationships/slideLayout" Target="../slideLayouts/slideLayout37.xml"/></Relationships>
</file>

<file path=ppt/slideMasters/_rels/slideMaster27.xml.rels><?xml version="1.0" encoding="UTF-8" standalone="yes"?>
<Relationships xmlns="http://schemas.openxmlformats.org/package/2006/relationships"><Relationship Id="rId2" Type="http://schemas.openxmlformats.org/officeDocument/2006/relationships/theme" Target="../theme/theme27.xml"/><Relationship Id="rId1" Type="http://schemas.openxmlformats.org/officeDocument/2006/relationships/slideLayout" Target="../slideLayouts/slideLayout38.xml"/></Relationships>
</file>

<file path=ppt/slideMasters/_rels/slideMaster28.xml.rels><?xml version="1.0" encoding="UTF-8" standalone="yes"?>
<Relationships xmlns="http://schemas.openxmlformats.org/package/2006/relationships"><Relationship Id="rId2" Type="http://schemas.openxmlformats.org/officeDocument/2006/relationships/theme" Target="../theme/theme28.xml"/><Relationship Id="rId1" Type="http://schemas.openxmlformats.org/officeDocument/2006/relationships/slideLayout" Target="../slideLayouts/slideLayout39.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40.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14.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41.xml"/></Relationships>
</file>

<file path=ppt/slideMasters/_rels/slideMaster31.xml.rels><?xml version="1.0" encoding="UTF-8" standalone="yes"?>
<Relationships xmlns="http://schemas.openxmlformats.org/package/2006/relationships"><Relationship Id="rId2" Type="http://schemas.openxmlformats.org/officeDocument/2006/relationships/theme" Target="../theme/theme31.xml"/><Relationship Id="rId1" Type="http://schemas.openxmlformats.org/officeDocument/2006/relationships/slideLayout" Target="../slideLayouts/slideLayout42.xml"/></Relationships>
</file>

<file path=ppt/slideMasters/_rels/slideMaster32.xml.rels><?xml version="1.0" encoding="UTF-8" standalone="yes"?>
<Relationships xmlns="http://schemas.openxmlformats.org/package/2006/relationships"><Relationship Id="rId2" Type="http://schemas.openxmlformats.org/officeDocument/2006/relationships/theme" Target="../theme/theme32.xml"/><Relationship Id="rId1" Type="http://schemas.openxmlformats.org/officeDocument/2006/relationships/slideLayout" Target="../slideLayouts/slideLayout43.xml"/></Relationships>
</file>

<file path=ppt/slideMasters/_rels/slideMaster33.xml.rels><?xml version="1.0" encoding="UTF-8" standalone="yes"?>
<Relationships xmlns="http://schemas.openxmlformats.org/package/2006/relationships"><Relationship Id="rId2" Type="http://schemas.openxmlformats.org/officeDocument/2006/relationships/theme" Target="../theme/theme33.xml"/><Relationship Id="rId1" Type="http://schemas.openxmlformats.org/officeDocument/2006/relationships/slideLayout" Target="../slideLayouts/slideLayout44.xml"/></Relationships>
</file>

<file path=ppt/slideMasters/_rels/slideMaster34.xml.rels><?xml version="1.0" encoding="UTF-8" standalone="yes"?>
<Relationships xmlns="http://schemas.openxmlformats.org/package/2006/relationships"><Relationship Id="rId2" Type="http://schemas.openxmlformats.org/officeDocument/2006/relationships/theme" Target="../theme/theme34.xml"/><Relationship Id="rId1" Type="http://schemas.openxmlformats.org/officeDocument/2006/relationships/slideLayout" Target="../slideLayouts/slideLayout45.xml"/></Relationships>
</file>

<file path=ppt/slideMasters/_rels/slideMaster35.xml.rels><?xml version="1.0" encoding="UTF-8" standalone="yes"?>
<Relationships xmlns="http://schemas.openxmlformats.org/package/2006/relationships"><Relationship Id="rId2" Type="http://schemas.openxmlformats.org/officeDocument/2006/relationships/theme" Target="../theme/theme35.xml"/><Relationship Id="rId1" Type="http://schemas.openxmlformats.org/officeDocument/2006/relationships/slideLayout" Target="../slideLayouts/slideLayout46.xml"/></Relationships>
</file>

<file path=ppt/slideMasters/_rels/slideMaster36.xml.rels><?xml version="1.0" encoding="UTF-8" standalone="yes"?>
<Relationships xmlns="http://schemas.openxmlformats.org/package/2006/relationships"><Relationship Id="rId2" Type="http://schemas.openxmlformats.org/officeDocument/2006/relationships/theme" Target="../theme/theme36.xml"/><Relationship Id="rId1" Type="http://schemas.openxmlformats.org/officeDocument/2006/relationships/slideLayout" Target="../slideLayouts/slideLayout47.xml"/></Relationships>
</file>

<file path=ppt/slideMasters/_rels/slideMaster37.xml.rels><?xml version="1.0" encoding="UTF-8" standalone="yes"?>
<Relationships xmlns="http://schemas.openxmlformats.org/package/2006/relationships"><Relationship Id="rId2" Type="http://schemas.openxmlformats.org/officeDocument/2006/relationships/theme" Target="../theme/theme37.xml"/><Relationship Id="rId1" Type="http://schemas.openxmlformats.org/officeDocument/2006/relationships/slideLayout" Target="../slideLayouts/slideLayout48.xml"/></Relationships>
</file>

<file path=ppt/slideMasters/_rels/slideMaster38.xml.rels><?xml version="1.0" encoding="UTF-8" standalone="yes"?>
<Relationships xmlns="http://schemas.openxmlformats.org/package/2006/relationships"><Relationship Id="rId2" Type="http://schemas.openxmlformats.org/officeDocument/2006/relationships/theme" Target="../theme/theme38.xml"/><Relationship Id="rId1" Type="http://schemas.openxmlformats.org/officeDocument/2006/relationships/slideLayout" Target="../slideLayouts/slideLayout49.xml"/></Relationships>
</file>

<file path=ppt/slideMasters/_rels/slideMaster39.xml.rels><?xml version="1.0" encoding="UTF-8" standalone="yes"?>
<Relationships xmlns="http://schemas.openxmlformats.org/package/2006/relationships"><Relationship Id="rId2" Type="http://schemas.openxmlformats.org/officeDocument/2006/relationships/theme" Target="../theme/theme39.xml"/><Relationship Id="rId1" Type="http://schemas.openxmlformats.org/officeDocument/2006/relationships/slideLayout" Target="../slideLayouts/slideLayout50.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15.xml"/></Relationships>
</file>

<file path=ppt/slideMasters/_rels/slideMaster40.xml.rels><?xml version="1.0" encoding="UTF-8" standalone="yes"?>
<Relationships xmlns="http://schemas.openxmlformats.org/package/2006/relationships"><Relationship Id="rId2" Type="http://schemas.openxmlformats.org/officeDocument/2006/relationships/theme" Target="../theme/theme40.xml"/><Relationship Id="rId1" Type="http://schemas.openxmlformats.org/officeDocument/2006/relationships/slideLayout" Target="../slideLayouts/slideLayout51.xml"/></Relationships>
</file>

<file path=ppt/slideMasters/_rels/slideMaster41.xml.rels><?xml version="1.0" encoding="UTF-8" standalone="yes"?>
<Relationships xmlns="http://schemas.openxmlformats.org/package/2006/relationships"><Relationship Id="rId2" Type="http://schemas.openxmlformats.org/officeDocument/2006/relationships/theme" Target="../theme/theme41.xml"/><Relationship Id="rId1" Type="http://schemas.openxmlformats.org/officeDocument/2006/relationships/slideLayout" Target="../slideLayouts/slideLayout52.xml"/></Relationships>
</file>

<file path=ppt/slideMasters/_rels/slideMaster42.xml.rels><?xml version="1.0" encoding="UTF-8" standalone="yes"?>
<Relationships xmlns="http://schemas.openxmlformats.org/package/2006/relationships"><Relationship Id="rId2" Type="http://schemas.openxmlformats.org/officeDocument/2006/relationships/theme" Target="../theme/theme42.xml"/><Relationship Id="rId1" Type="http://schemas.openxmlformats.org/officeDocument/2006/relationships/slideLayout" Target="../slideLayouts/slideLayout53.xml"/></Relationships>
</file>

<file path=ppt/slideMasters/_rels/slideMaster43.xml.rels><?xml version="1.0" encoding="UTF-8" standalone="yes"?>
<Relationships xmlns="http://schemas.openxmlformats.org/package/2006/relationships"><Relationship Id="rId2" Type="http://schemas.openxmlformats.org/officeDocument/2006/relationships/theme" Target="../theme/theme43.xml"/><Relationship Id="rId1" Type="http://schemas.openxmlformats.org/officeDocument/2006/relationships/slideLayout" Target="../slideLayouts/slideLayout54.xml"/></Relationships>
</file>

<file path=ppt/slideMasters/_rels/slideMaster44.xml.rels><?xml version="1.0" encoding="UTF-8" standalone="yes"?>
<Relationships xmlns="http://schemas.openxmlformats.org/package/2006/relationships"><Relationship Id="rId2" Type="http://schemas.openxmlformats.org/officeDocument/2006/relationships/theme" Target="../theme/theme44.xml"/><Relationship Id="rId1" Type="http://schemas.openxmlformats.org/officeDocument/2006/relationships/slideLayout" Target="../slideLayouts/slideLayout55.xml"/></Relationships>
</file>

<file path=ppt/slideMasters/_rels/slideMaster45.xml.rels><?xml version="1.0" encoding="UTF-8" standalone="yes"?>
<Relationships xmlns="http://schemas.openxmlformats.org/package/2006/relationships"><Relationship Id="rId2" Type="http://schemas.openxmlformats.org/officeDocument/2006/relationships/theme" Target="../theme/theme45.xml"/><Relationship Id="rId1" Type="http://schemas.openxmlformats.org/officeDocument/2006/relationships/slideLayout" Target="../slideLayouts/slideLayout56.xml"/></Relationships>
</file>

<file path=ppt/slideMasters/_rels/slideMaster46.xml.rels><?xml version="1.0" encoding="UTF-8" standalone="yes"?>
<Relationships xmlns="http://schemas.openxmlformats.org/package/2006/relationships"><Relationship Id="rId2" Type="http://schemas.openxmlformats.org/officeDocument/2006/relationships/theme" Target="../theme/theme46.xml"/><Relationship Id="rId1" Type="http://schemas.openxmlformats.org/officeDocument/2006/relationships/slideLayout" Target="../slideLayouts/slideLayout57.xml"/></Relationships>
</file>

<file path=ppt/slideMasters/_rels/slideMaster47.xml.rels><?xml version="1.0" encoding="UTF-8" standalone="yes"?>
<Relationships xmlns="http://schemas.openxmlformats.org/package/2006/relationships"><Relationship Id="rId2" Type="http://schemas.openxmlformats.org/officeDocument/2006/relationships/theme" Target="../theme/theme47.xml"/><Relationship Id="rId1" Type="http://schemas.openxmlformats.org/officeDocument/2006/relationships/slideLayout" Target="../slideLayouts/slideLayout58.xml"/></Relationships>
</file>

<file path=ppt/slideMasters/_rels/slideMaster48.xml.rels><?xml version="1.0" encoding="UTF-8" standalone="yes"?>
<Relationships xmlns="http://schemas.openxmlformats.org/package/2006/relationships"><Relationship Id="rId2" Type="http://schemas.openxmlformats.org/officeDocument/2006/relationships/theme" Target="../theme/theme48.xml"/><Relationship Id="rId1" Type="http://schemas.openxmlformats.org/officeDocument/2006/relationships/slideLayout" Target="../slideLayouts/slideLayout59.xml"/></Relationships>
</file>

<file path=ppt/slideMasters/_rels/slideMaster49.xml.rels><?xml version="1.0" encoding="UTF-8" standalone="yes"?>
<Relationships xmlns="http://schemas.openxmlformats.org/package/2006/relationships"><Relationship Id="rId2" Type="http://schemas.openxmlformats.org/officeDocument/2006/relationships/theme" Target="../theme/theme49.xml"/><Relationship Id="rId1" Type="http://schemas.openxmlformats.org/officeDocument/2006/relationships/slideLayout" Target="../slideLayouts/slideLayout60.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16.xml"/></Relationships>
</file>

<file path=ppt/slideMasters/_rels/slideMaster50.xml.rels><?xml version="1.0" encoding="UTF-8" standalone="yes"?>
<Relationships xmlns="http://schemas.openxmlformats.org/package/2006/relationships"><Relationship Id="rId2" Type="http://schemas.openxmlformats.org/officeDocument/2006/relationships/theme" Target="../theme/theme50.xml"/><Relationship Id="rId1" Type="http://schemas.openxmlformats.org/officeDocument/2006/relationships/slideLayout" Target="../slideLayouts/slideLayout61.xml"/></Relationships>
</file>

<file path=ppt/slideMasters/_rels/slideMaster51.xml.rels><?xml version="1.0" encoding="UTF-8" standalone="yes"?>
<Relationships xmlns="http://schemas.openxmlformats.org/package/2006/relationships"><Relationship Id="rId2" Type="http://schemas.openxmlformats.org/officeDocument/2006/relationships/theme" Target="../theme/theme51.xml"/><Relationship Id="rId1" Type="http://schemas.openxmlformats.org/officeDocument/2006/relationships/slideLayout" Target="../slideLayouts/slideLayout62.xml"/></Relationships>
</file>

<file path=ppt/slideMasters/_rels/slideMaster52.xml.rels><?xml version="1.0" encoding="UTF-8" standalone="yes"?>
<Relationships xmlns="http://schemas.openxmlformats.org/package/2006/relationships"><Relationship Id="rId2" Type="http://schemas.openxmlformats.org/officeDocument/2006/relationships/theme" Target="../theme/theme52.xml"/><Relationship Id="rId1" Type="http://schemas.openxmlformats.org/officeDocument/2006/relationships/slideLayout" Target="../slideLayouts/slideLayout63.xml"/></Relationships>
</file>

<file path=ppt/slideMasters/_rels/slideMaster53.xml.rels><?xml version="1.0" encoding="UTF-8" standalone="yes"?>
<Relationships xmlns="http://schemas.openxmlformats.org/package/2006/relationships"><Relationship Id="rId2" Type="http://schemas.openxmlformats.org/officeDocument/2006/relationships/theme" Target="../theme/theme53.xml"/><Relationship Id="rId1" Type="http://schemas.openxmlformats.org/officeDocument/2006/relationships/slideLayout" Target="../slideLayouts/slideLayout64.xml"/></Relationships>
</file>

<file path=ppt/slideMasters/_rels/slideMaster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54.xml"/><Relationship Id="rId1" Type="http://schemas.openxmlformats.org/officeDocument/2006/relationships/slideLayout" Target="../slideLayouts/slideLayout65.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55.xml"/><Relationship Id="rId1" Type="http://schemas.openxmlformats.org/officeDocument/2006/relationships/slideLayout" Target="../slideLayouts/slideLayout66.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56.xml"/><Relationship Id="rId1" Type="http://schemas.openxmlformats.org/officeDocument/2006/relationships/slideLayout" Target="../slideLayouts/slideLayout67.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57.xml"/><Relationship Id="rId1" Type="http://schemas.openxmlformats.org/officeDocument/2006/relationships/slideLayout" Target="../slideLayouts/slideLayout68.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5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58.xml"/><Relationship Id="rId1" Type="http://schemas.openxmlformats.org/officeDocument/2006/relationships/slideLayout" Target="../slideLayouts/slideLayout69.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5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59.xml"/><Relationship Id="rId1" Type="http://schemas.openxmlformats.org/officeDocument/2006/relationships/slideLayout" Target="../slideLayouts/slideLayout70.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17.xml"/></Relationships>
</file>

<file path=ppt/slideMasters/_rels/slideMaster6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60.xml"/><Relationship Id="rId1" Type="http://schemas.openxmlformats.org/officeDocument/2006/relationships/slideLayout" Target="../slideLayouts/slideLayout71.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6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61.xml"/><Relationship Id="rId1" Type="http://schemas.openxmlformats.org/officeDocument/2006/relationships/slideLayout" Target="../slideLayouts/slideLayout72.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6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62.xml"/><Relationship Id="rId1" Type="http://schemas.openxmlformats.org/officeDocument/2006/relationships/slideLayout" Target="../slideLayouts/slideLayout73.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6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63.xml"/><Relationship Id="rId1" Type="http://schemas.openxmlformats.org/officeDocument/2006/relationships/slideLayout" Target="../slideLayouts/slideLayout74.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6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64.xml"/><Relationship Id="rId1" Type="http://schemas.openxmlformats.org/officeDocument/2006/relationships/slideLayout" Target="../slideLayouts/slideLayout75.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6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65.xml"/><Relationship Id="rId1" Type="http://schemas.openxmlformats.org/officeDocument/2006/relationships/slideLayout" Target="../slideLayouts/slideLayout76.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6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66.xml"/><Relationship Id="rId1" Type="http://schemas.openxmlformats.org/officeDocument/2006/relationships/slideLayout" Target="../slideLayouts/slideLayout77.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6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67.xml"/><Relationship Id="rId1" Type="http://schemas.openxmlformats.org/officeDocument/2006/relationships/slideLayout" Target="../slideLayouts/slideLayout78.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6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68.xml"/><Relationship Id="rId1" Type="http://schemas.openxmlformats.org/officeDocument/2006/relationships/slideLayout" Target="../slideLayouts/slideLayout79.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69.xml"/><Relationship Id="rId1" Type="http://schemas.openxmlformats.org/officeDocument/2006/relationships/slideLayout" Target="../slideLayouts/slideLayout80.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18.xml"/></Relationships>
</file>

<file path=ppt/slideMasters/_rels/slideMaster7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0.xml"/><Relationship Id="rId1" Type="http://schemas.openxmlformats.org/officeDocument/2006/relationships/slideLayout" Target="../slideLayouts/slideLayout81.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7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1.xml"/><Relationship Id="rId1" Type="http://schemas.openxmlformats.org/officeDocument/2006/relationships/slideLayout" Target="../slideLayouts/slideLayout82.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7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2.xml"/><Relationship Id="rId1" Type="http://schemas.openxmlformats.org/officeDocument/2006/relationships/slideLayout" Target="../slideLayouts/slideLayout83.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7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3.xml"/><Relationship Id="rId1" Type="http://schemas.openxmlformats.org/officeDocument/2006/relationships/slideLayout" Target="../slideLayouts/slideLayout84.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7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4.xml"/><Relationship Id="rId1" Type="http://schemas.openxmlformats.org/officeDocument/2006/relationships/slideLayout" Target="../slideLayouts/slideLayout85.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7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5.xml"/><Relationship Id="rId1" Type="http://schemas.openxmlformats.org/officeDocument/2006/relationships/slideLayout" Target="../slideLayouts/slideLayout86.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7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6.xml"/><Relationship Id="rId1" Type="http://schemas.openxmlformats.org/officeDocument/2006/relationships/slideLayout" Target="../slideLayouts/slideLayout87.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7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7.xml"/><Relationship Id="rId1" Type="http://schemas.openxmlformats.org/officeDocument/2006/relationships/slideLayout" Target="../slideLayouts/slideLayout88.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7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8.xml"/><Relationship Id="rId1" Type="http://schemas.openxmlformats.org/officeDocument/2006/relationships/slideLayout" Target="../slideLayouts/slideLayout89.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7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9.xml"/><Relationship Id="rId1" Type="http://schemas.openxmlformats.org/officeDocument/2006/relationships/slideLayout" Target="../slideLayouts/slideLayout90.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19.xml"/></Relationships>
</file>

<file path=ppt/slideMasters/_rels/slideMaster8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80.xml"/><Relationship Id="rId1" Type="http://schemas.openxmlformats.org/officeDocument/2006/relationships/slideLayout" Target="../slideLayouts/slideLayout91.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8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81.xml"/><Relationship Id="rId1" Type="http://schemas.openxmlformats.org/officeDocument/2006/relationships/slideLayout" Target="../slideLayouts/slideLayout92.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8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82.xml"/><Relationship Id="rId1" Type="http://schemas.openxmlformats.org/officeDocument/2006/relationships/slideLayout" Target="../slideLayouts/slideLayout93.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8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83.xml"/><Relationship Id="rId1" Type="http://schemas.openxmlformats.org/officeDocument/2006/relationships/slideLayout" Target="../slideLayouts/slideLayout94.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8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84.xml"/><Relationship Id="rId1" Type="http://schemas.openxmlformats.org/officeDocument/2006/relationships/slideLayout" Target="../slideLayouts/slideLayout95.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8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85.xml"/><Relationship Id="rId1" Type="http://schemas.openxmlformats.org/officeDocument/2006/relationships/slideLayout" Target="../slideLayouts/slideLayout96.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8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86.xml"/><Relationship Id="rId1" Type="http://schemas.openxmlformats.org/officeDocument/2006/relationships/slideLayout" Target="../slideLayouts/slideLayout97.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8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87.xml"/><Relationship Id="rId1" Type="http://schemas.openxmlformats.org/officeDocument/2006/relationships/slideLayout" Target="../slideLayouts/slideLayout98.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8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88.xml"/><Relationship Id="rId1" Type="http://schemas.openxmlformats.org/officeDocument/2006/relationships/slideLayout" Target="../slideLayouts/slideLayout99.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8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89.xml"/><Relationship Id="rId1" Type="http://schemas.openxmlformats.org/officeDocument/2006/relationships/slideLayout" Target="../slideLayouts/slideLayout100.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20.xml"/></Relationships>
</file>

<file path=ppt/slideMasters/_rels/slideMaster9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90.xml"/><Relationship Id="rId1" Type="http://schemas.openxmlformats.org/officeDocument/2006/relationships/slideLayout" Target="../slideLayouts/slideLayout101.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91.xml.rels><?xml version="1.0" encoding="UTF-8" standalone="yes"?>
<Relationships xmlns="http://schemas.openxmlformats.org/package/2006/relationships"><Relationship Id="rId2" Type="http://schemas.openxmlformats.org/officeDocument/2006/relationships/theme" Target="../theme/theme91.xml"/><Relationship Id="rId1" Type="http://schemas.openxmlformats.org/officeDocument/2006/relationships/slideLayout" Target="../slideLayouts/slideLayout102.xml"/></Relationships>
</file>

<file path=ppt/slideMasters/_rels/slideMaster92.xml.rels><?xml version="1.0" encoding="UTF-8" standalone="yes"?>
<Relationships xmlns="http://schemas.openxmlformats.org/package/2006/relationships"><Relationship Id="rId2" Type="http://schemas.openxmlformats.org/officeDocument/2006/relationships/theme" Target="../theme/theme92.xml"/><Relationship Id="rId1" Type="http://schemas.openxmlformats.org/officeDocument/2006/relationships/slideLayout" Target="../slideLayouts/slideLayout10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A37CC43-774D-4C84-AD03-F76D506F68F5}" type="datetime1">
              <a:rPr lang="en-US" smtClean="0"/>
              <a:t>9/23/2014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2800">
                <a:solidFill>
                  <a:schemeClr val="tx1">
                    <a:tint val="75000"/>
                  </a:schemeClr>
                </a:solidFill>
              </a:defRPr>
            </a:lvl1pPr>
          </a:lstStyle>
          <a:p>
            <a:fld id="{A36403C3-F0CC-463D-A3A4-CB2DD4851F7E}" type="slidenum">
              <a:rPr lang="en-US" smtClean="0"/>
              <a:pPr/>
              <a:t>‹#›</a:t>
            </a:fld>
            <a:endParaRPr lang="en-US" dirty="0"/>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Arial" charset="0"/>
              </a:defRPr>
            </a:lvl1pPr>
          </a:lstStyle>
          <a:p>
            <a:pPr fontAlgn="base">
              <a:spcBef>
                <a:spcPct val="0"/>
              </a:spcBef>
              <a:spcAft>
                <a:spcPct val="0"/>
              </a:spcAft>
              <a:defRPr/>
            </a:pPr>
            <a:endParaRPr lang="en-US">
              <a:solidFill>
                <a:srgbClr val="000000"/>
              </a:solidFill>
            </a:endParaRPr>
          </a:p>
        </p:txBody>
      </p:sp>
      <p:sp>
        <p:nvSpPr>
          <p:cNvPr id="338947" name="Rectangle 3"/>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Arial Black" pitchFamily="34" charset="0"/>
              </a:defRPr>
            </a:lvl1pPr>
          </a:lstStyle>
          <a:p>
            <a:pPr fontAlgn="base">
              <a:spcBef>
                <a:spcPct val="0"/>
              </a:spcBef>
              <a:spcAft>
                <a:spcPct val="0"/>
              </a:spcAft>
              <a:defRPr/>
            </a:pPr>
            <a:fld id="{DF4C14C1-A49D-40BF-9D31-588E7BBBA284}" type="slidenum">
              <a:rPr lang="en-US">
                <a:solidFill>
                  <a:srgbClr val="000000"/>
                </a:solidFill>
              </a:rPr>
              <a:pPr fontAlgn="base">
                <a:spcBef>
                  <a:spcPct val="0"/>
                </a:spcBef>
                <a:spcAft>
                  <a:spcPct val="0"/>
                </a:spcAft>
                <a:defRPr/>
              </a:pPr>
              <a:t>‹#›</a:t>
            </a:fld>
            <a:endParaRPr lang="en-US">
              <a:solidFill>
                <a:srgbClr val="000000"/>
              </a:solidFill>
            </a:endParaRPr>
          </a:p>
        </p:txBody>
      </p:sp>
      <p:grpSp>
        <p:nvGrpSpPr>
          <p:cNvPr id="1028" name="Group 4"/>
          <p:cNvGrpSpPr>
            <a:grpSpLocks/>
          </p:cNvGrpSpPr>
          <p:nvPr/>
        </p:nvGrpSpPr>
        <p:grpSpPr bwMode="auto">
          <a:xfrm>
            <a:off x="0" y="0"/>
            <a:ext cx="9144000" cy="546100"/>
            <a:chOff x="0" y="0"/>
            <a:chExt cx="5760" cy="344"/>
          </a:xfrm>
        </p:grpSpPr>
        <p:sp>
          <p:nvSpPr>
            <p:cNvPr id="338949" name="Rectangle 5"/>
            <p:cNvSpPr>
              <a:spLocks noChangeArrowheads="1"/>
            </p:cNvSpPr>
            <p:nvPr/>
          </p:nvSpPr>
          <p:spPr bwMode="auto">
            <a:xfrm>
              <a:off x="0" y="0"/>
              <a:ext cx="180" cy="336"/>
            </a:xfrm>
            <a:prstGeom prst="rect">
              <a:avLst/>
            </a:prstGeom>
            <a:gradFill rotWithShape="0">
              <a:gsLst>
                <a:gs pos="0">
                  <a:schemeClr val="folHlink"/>
                </a:gs>
                <a:gs pos="100000">
                  <a:schemeClr val="bg1"/>
                </a:gs>
              </a:gsLst>
              <a:lin ang="0" scaled="1"/>
            </a:gradFill>
            <a:ln w="9525">
              <a:noFill/>
              <a:miter lim="800000"/>
              <a:headEnd/>
              <a:tailEnd/>
            </a:ln>
            <a:effectLst/>
          </p:spPr>
          <p:txBody>
            <a:bodyPr wrap="none" anchor="ctr"/>
            <a:lstStyle/>
            <a:p>
              <a:pPr algn="ctr" fontAlgn="base">
                <a:spcBef>
                  <a:spcPct val="0"/>
                </a:spcBef>
                <a:spcAft>
                  <a:spcPct val="0"/>
                </a:spcAft>
                <a:defRPr/>
              </a:pPr>
              <a:endParaRPr lang="en-US" sz="2400">
                <a:solidFill>
                  <a:srgbClr val="000000"/>
                </a:solidFill>
                <a:latin typeface="Times New Roman" pitchFamily="18" charset="0"/>
              </a:endParaRPr>
            </a:p>
          </p:txBody>
        </p:sp>
        <p:sp>
          <p:nvSpPr>
            <p:cNvPr id="338950" name="Rectangle 6"/>
            <p:cNvSpPr>
              <a:spLocks noChangeArrowheads="1"/>
            </p:cNvSpPr>
            <p:nvPr/>
          </p:nvSpPr>
          <p:spPr bwMode="auto">
            <a:xfrm>
              <a:off x="260" y="85"/>
              <a:ext cx="5500" cy="173"/>
            </a:xfrm>
            <a:prstGeom prst="rect">
              <a:avLst/>
            </a:prstGeom>
            <a:gradFill rotWithShape="0">
              <a:gsLst>
                <a:gs pos="0">
                  <a:schemeClr val="bg2"/>
                </a:gs>
                <a:gs pos="100000">
                  <a:schemeClr val="bg1"/>
                </a:gs>
              </a:gsLst>
              <a:lin ang="0" scaled="1"/>
            </a:gra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338951" name="Rectangle 7"/>
            <p:cNvSpPr>
              <a:spLocks noChangeArrowheads="1"/>
            </p:cNvSpPr>
            <p:nvPr/>
          </p:nvSpPr>
          <p:spPr bwMode="auto">
            <a:xfrm>
              <a:off x="258" y="85"/>
              <a:ext cx="87" cy="89"/>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2" name="Rectangle 8"/>
            <p:cNvSpPr>
              <a:spLocks noChangeArrowheads="1"/>
            </p:cNvSpPr>
            <p:nvPr/>
          </p:nvSpPr>
          <p:spPr bwMode="auto">
            <a:xfrm>
              <a:off x="345" y="0"/>
              <a:ext cx="88" cy="87"/>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3" name="Rectangle 9"/>
            <p:cNvSpPr>
              <a:spLocks noChangeArrowheads="1"/>
            </p:cNvSpPr>
            <p:nvPr/>
          </p:nvSpPr>
          <p:spPr bwMode="auto">
            <a:xfrm>
              <a:off x="345" y="85"/>
              <a:ext cx="88" cy="89"/>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sp>
          <p:nvSpPr>
            <p:cNvPr id="338954" name="Rectangle 10"/>
            <p:cNvSpPr>
              <a:spLocks noChangeArrowheads="1"/>
            </p:cNvSpPr>
            <p:nvPr/>
          </p:nvSpPr>
          <p:spPr bwMode="auto">
            <a:xfrm>
              <a:off x="173" y="173"/>
              <a:ext cx="86" cy="87"/>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5" name="Rectangle 11"/>
            <p:cNvSpPr>
              <a:spLocks noChangeArrowheads="1"/>
            </p:cNvSpPr>
            <p:nvPr/>
          </p:nvSpPr>
          <p:spPr bwMode="auto">
            <a:xfrm>
              <a:off x="83" y="86"/>
              <a:ext cx="89" cy="87"/>
            </a:xfrm>
            <a:prstGeom prst="rect">
              <a:avLst/>
            </a:prstGeom>
            <a:solidFill>
              <a:schemeClr val="bg2"/>
            </a:soli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338956" name="Rectangle 12"/>
            <p:cNvSpPr>
              <a:spLocks noChangeArrowheads="1"/>
            </p:cNvSpPr>
            <p:nvPr/>
          </p:nvSpPr>
          <p:spPr bwMode="auto">
            <a:xfrm>
              <a:off x="258" y="171"/>
              <a:ext cx="87" cy="87"/>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sp>
          <p:nvSpPr>
            <p:cNvPr id="338957" name="Rectangle 13"/>
            <p:cNvSpPr>
              <a:spLocks noChangeArrowheads="1"/>
            </p:cNvSpPr>
            <p:nvPr/>
          </p:nvSpPr>
          <p:spPr bwMode="auto">
            <a:xfrm>
              <a:off x="173" y="258"/>
              <a:ext cx="86" cy="86"/>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grpSp>
      <p:sp>
        <p:nvSpPr>
          <p:cNvPr id="1029" name="Rectangle 14"/>
          <p:cNvSpPr>
            <a:spLocks noGrp="1" noChangeArrowheads="1"/>
          </p:cNvSpPr>
          <p:nvPr>
            <p:ph type="title"/>
          </p:nvPr>
        </p:nvSpPr>
        <p:spPr bwMode="auto">
          <a:xfrm>
            <a:off x="457200" y="457200"/>
            <a:ext cx="8229600" cy="13716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30" name="Rectangle 15"/>
          <p:cNvSpPr>
            <a:spLocks noGrp="1" noChangeArrowheads="1"/>
          </p:cNvSpPr>
          <p:nvPr>
            <p:ph type="body" idx="1"/>
          </p:nvPr>
        </p:nvSpPr>
        <p:spPr bwMode="auto">
          <a:xfrm>
            <a:off x="457200" y="1981200"/>
            <a:ext cx="8229600" cy="3886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38960" name="Rectangle 16"/>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Arial" charset="0"/>
              </a:defRPr>
            </a:lvl1pPr>
          </a:lstStyle>
          <a:p>
            <a:pPr fontAlgn="base">
              <a:spcBef>
                <a:spcPct val="0"/>
              </a:spcBef>
              <a:spcAft>
                <a:spcPct val="0"/>
              </a:spcAft>
              <a:defRPr/>
            </a:pPr>
            <a:endParaRPr lang="en-US">
              <a:solidFill>
                <a:srgbClr val="000000"/>
              </a:solidFill>
            </a:endParaRPr>
          </a:p>
        </p:txBody>
      </p:sp>
    </p:spTree>
  </p:cSld>
  <p:clrMap bg1="lt1" tx1="dk1" bg2="lt2" tx2="dk2" accent1="accent1" accent2="accent2" accent3="accent3" accent4="accent4" accent5="accent5" accent6="accent6" hlink="hlink" folHlink="folHlink"/>
  <p:sldLayoutIdLst>
    <p:sldLayoutId id="2147483678" r:id="rId1"/>
  </p:sldLayoutIdLst>
  <p:txStyles>
    <p:titleStyle>
      <a:lvl1pPr algn="l" rtl="0" eaLnBrk="0" fontAlgn="base" hangingPunct="0">
        <a:spcBef>
          <a:spcPct val="0"/>
        </a:spcBef>
        <a:spcAft>
          <a:spcPct val="0"/>
        </a:spcAft>
        <a:defRPr sz="4400">
          <a:solidFill>
            <a:schemeClr val="tx1"/>
          </a:solidFill>
          <a:latin typeface="+mj-lt"/>
          <a:ea typeface="+mj-ea"/>
          <a:cs typeface="+mj-cs"/>
        </a:defRPr>
      </a:lvl1pPr>
      <a:lvl2pPr algn="l" rtl="0" eaLnBrk="0" fontAlgn="base" hangingPunct="0">
        <a:spcBef>
          <a:spcPct val="0"/>
        </a:spcBef>
        <a:spcAft>
          <a:spcPct val="0"/>
        </a:spcAft>
        <a:defRPr sz="4400">
          <a:solidFill>
            <a:schemeClr val="tx1"/>
          </a:solidFill>
          <a:latin typeface="Arial" charset="0"/>
        </a:defRPr>
      </a:lvl2pPr>
      <a:lvl3pPr algn="l" rtl="0" eaLnBrk="0" fontAlgn="base" hangingPunct="0">
        <a:spcBef>
          <a:spcPct val="0"/>
        </a:spcBef>
        <a:spcAft>
          <a:spcPct val="0"/>
        </a:spcAft>
        <a:defRPr sz="4400">
          <a:solidFill>
            <a:schemeClr val="tx1"/>
          </a:solidFill>
          <a:latin typeface="Arial" charset="0"/>
        </a:defRPr>
      </a:lvl3pPr>
      <a:lvl4pPr algn="l" rtl="0" eaLnBrk="0" fontAlgn="base" hangingPunct="0">
        <a:spcBef>
          <a:spcPct val="0"/>
        </a:spcBef>
        <a:spcAft>
          <a:spcPct val="0"/>
        </a:spcAft>
        <a:defRPr sz="4400">
          <a:solidFill>
            <a:schemeClr val="tx1"/>
          </a:solidFill>
          <a:latin typeface="Arial" charset="0"/>
        </a:defRPr>
      </a:lvl4pPr>
      <a:lvl5pPr algn="l" rtl="0" eaLnBrk="0" fontAlgn="base" hangingPunct="0">
        <a:spcBef>
          <a:spcPct val="0"/>
        </a:spcBef>
        <a:spcAft>
          <a:spcPct val="0"/>
        </a:spcAft>
        <a:defRPr sz="4400">
          <a:solidFill>
            <a:schemeClr val="tx1"/>
          </a:solidFill>
          <a:latin typeface="Arial" charset="0"/>
        </a:defRPr>
      </a:lvl5pPr>
      <a:lvl6pPr marL="457200" algn="l" rtl="0" fontAlgn="base">
        <a:spcBef>
          <a:spcPct val="0"/>
        </a:spcBef>
        <a:spcAft>
          <a:spcPct val="0"/>
        </a:spcAft>
        <a:defRPr sz="4400">
          <a:solidFill>
            <a:schemeClr val="tx1"/>
          </a:solidFill>
          <a:latin typeface="Arial" charset="0"/>
        </a:defRPr>
      </a:lvl6pPr>
      <a:lvl7pPr marL="914400" algn="l" rtl="0" fontAlgn="base">
        <a:spcBef>
          <a:spcPct val="0"/>
        </a:spcBef>
        <a:spcAft>
          <a:spcPct val="0"/>
        </a:spcAft>
        <a:defRPr sz="4400">
          <a:solidFill>
            <a:schemeClr val="tx1"/>
          </a:solidFill>
          <a:latin typeface="Arial" charset="0"/>
        </a:defRPr>
      </a:lvl7pPr>
      <a:lvl8pPr marL="1371600" algn="l" rtl="0" fontAlgn="base">
        <a:spcBef>
          <a:spcPct val="0"/>
        </a:spcBef>
        <a:spcAft>
          <a:spcPct val="0"/>
        </a:spcAft>
        <a:defRPr sz="4400">
          <a:solidFill>
            <a:schemeClr val="tx1"/>
          </a:solidFill>
          <a:latin typeface="Arial" charset="0"/>
        </a:defRPr>
      </a:lvl8pPr>
      <a:lvl9pPr marL="1828800" algn="l" rtl="0" fontAlgn="base">
        <a:spcBef>
          <a:spcPct val="0"/>
        </a:spcBef>
        <a:spcAft>
          <a:spcPct val="0"/>
        </a:spcAft>
        <a:defRPr sz="4400">
          <a:solidFill>
            <a:schemeClr val="tx1"/>
          </a:solidFill>
          <a:latin typeface="Arial" charset="0"/>
        </a:defRPr>
      </a:lvl9pPr>
    </p:titleStyle>
    <p:bodyStyle>
      <a:lvl1pPr marL="342900" indent="-342900" algn="l" rtl="0" eaLnBrk="0" fontAlgn="base" hangingPunct="0">
        <a:spcBef>
          <a:spcPct val="20000"/>
        </a:spcBef>
        <a:spcAft>
          <a:spcPct val="0"/>
        </a:spcAft>
        <a:buClr>
          <a:schemeClr val="bg2"/>
        </a:buClr>
        <a:buSzPct val="75000"/>
        <a:buFont typeface="Wingdings"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SzPct val="80000"/>
        <a:buFont typeface="Wingdings" pitchFamily="2" charset="2"/>
        <a:buChar char="¨"/>
        <a:defRPr sz="2800">
          <a:solidFill>
            <a:schemeClr val="tx1"/>
          </a:solidFill>
          <a:latin typeface="+mn-lt"/>
        </a:defRPr>
      </a:lvl2pPr>
      <a:lvl3pPr marL="1143000" indent="-228600" algn="l" rtl="0" eaLnBrk="0" fontAlgn="base" hangingPunct="0">
        <a:spcBef>
          <a:spcPct val="20000"/>
        </a:spcBef>
        <a:spcAft>
          <a:spcPct val="0"/>
        </a:spcAft>
        <a:buClr>
          <a:schemeClr val="bg2"/>
        </a:buClr>
        <a:buSzPct val="65000"/>
        <a:buFont typeface="Wingdings" pitchFamily="2" charset="2"/>
        <a:buChar char="n"/>
        <a:defRPr sz="2400">
          <a:solidFill>
            <a:schemeClr val="tx1"/>
          </a:solidFill>
          <a:latin typeface="+mn-lt"/>
        </a:defRPr>
      </a:lvl3pPr>
      <a:lvl4pPr marL="1600200" indent="-228600" algn="l" rtl="0" eaLnBrk="0" fontAlgn="base" hangingPunct="0">
        <a:spcBef>
          <a:spcPct val="20000"/>
        </a:spcBef>
        <a:spcAft>
          <a:spcPct val="0"/>
        </a:spcAft>
        <a:buClr>
          <a:schemeClr val="accent2"/>
        </a:buClr>
        <a:buSzPct val="70000"/>
        <a:buFont typeface="Wingdings" pitchFamily="2" charset="2"/>
        <a:buChar char="¨"/>
        <a:defRPr sz="2000">
          <a:solidFill>
            <a:schemeClr val="tx1"/>
          </a:solidFill>
          <a:latin typeface="+mn-lt"/>
        </a:defRPr>
      </a:lvl4pPr>
      <a:lvl5pPr marL="2057400" indent="-228600" algn="l" rtl="0" eaLnBrk="0" fontAlgn="base" hangingPunct="0">
        <a:spcBef>
          <a:spcPct val="20000"/>
        </a:spcBef>
        <a:spcAft>
          <a:spcPct val="0"/>
        </a:spcAft>
        <a:buClr>
          <a:schemeClr val="bg2"/>
        </a:buClr>
        <a:buFont typeface="Wingdings" pitchFamily="2" charset="2"/>
        <a:buChar char="§"/>
        <a:defRPr sz="2000">
          <a:solidFill>
            <a:schemeClr val="tx1"/>
          </a:solidFill>
          <a:latin typeface="+mn-lt"/>
        </a:defRPr>
      </a:lvl5pPr>
      <a:lvl6pPr marL="25146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6pPr>
      <a:lvl7pPr marL="29718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7pPr>
      <a:lvl8pPr marL="34290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8pPr>
      <a:lvl9pPr marL="38862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Arial" charset="0"/>
              </a:defRPr>
            </a:lvl1pPr>
          </a:lstStyle>
          <a:p>
            <a:pPr fontAlgn="base">
              <a:spcBef>
                <a:spcPct val="0"/>
              </a:spcBef>
              <a:spcAft>
                <a:spcPct val="0"/>
              </a:spcAft>
              <a:defRPr/>
            </a:pPr>
            <a:endParaRPr lang="en-US">
              <a:solidFill>
                <a:srgbClr val="000000"/>
              </a:solidFill>
            </a:endParaRPr>
          </a:p>
        </p:txBody>
      </p:sp>
      <p:sp>
        <p:nvSpPr>
          <p:cNvPr id="338947" name="Rectangle 3"/>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Arial Black" pitchFamily="34" charset="0"/>
              </a:defRPr>
            </a:lvl1pPr>
          </a:lstStyle>
          <a:p>
            <a:pPr fontAlgn="base">
              <a:spcBef>
                <a:spcPct val="0"/>
              </a:spcBef>
              <a:spcAft>
                <a:spcPct val="0"/>
              </a:spcAft>
              <a:defRPr/>
            </a:pPr>
            <a:fld id="{DF4C14C1-A49D-40BF-9D31-588E7BBBA284}" type="slidenum">
              <a:rPr lang="en-US">
                <a:solidFill>
                  <a:srgbClr val="000000"/>
                </a:solidFill>
              </a:rPr>
              <a:pPr fontAlgn="base">
                <a:spcBef>
                  <a:spcPct val="0"/>
                </a:spcBef>
                <a:spcAft>
                  <a:spcPct val="0"/>
                </a:spcAft>
                <a:defRPr/>
              </a:pPr>
              <a:t>‹#›</a:t>
            </a:fld>
            <a:endParaRPr lang="en-US">
              <a:solidFill>
                <a:srgbClr val="000000"/>
              </a:solidFill>
            </a:endParaRPr>
          </a:p>
        </p:txBody>
      </p:sp>
      <p:grpSp>
        <p:nvGrpSpPr>
          <p:cNvPr id="1028" name="Group 4"/>
          <p:cNvGrpSpPr>
            <a:grpSpLocks/>
          </p:cNvGrpSpPr>
          <p:nvPr/>
        </p:nvGrpSpPr>
        <p:grpSpPr bwMode="auto">
          <a:xfrm>
            <a:off x="0" y="0"/>
            <a:ext cx="9144000" cy="546100"/>
            <a:chOff x="0" y="0"/>
            <a:chExt cx="5760" cy="344"/>
          </a:xfrm>
        </p:grpSpPr>
        <p:sp>
          <p:nvSpPr>
            <p:cNvPr id="338949" name="Rectangle 5"/>
            <p:cNvSpPr>
              <a:spLocks noChangeArrowheads="1"/>
            </p:cNvSpPr>
            <p:nvPr/>
          </p:nvSpPr>
          <p:spPr bwMode="auto">
            <a:xfrm>
              <a:off x="0" y="0"/>
              <a:ext cx="180" cy="336"/>
            </a:xfrm>
            <a:prstGeom prst="rect">
              <a:avLst/>
            </a:prstGeom>
            <a:gradFill rotWithShape="0">
              <a:gsLst>
                <a:gs pos="0">
                  <a:schemeClr val="folHlink"/>
                </a:gs>
                <a:gs pos="100000">
                  <a:schemeClr val="bg1"/>
                </a:gs>
              </a:gsLst>
              <a:lin ang="0" scaled="1"/>
            </a:gradFill>
            <a:ln w="9525">
              <a:noFill/>
              <a:miter lim="800000"/>
              <a:headEnd/>
              <a:tailEnd/>
            </a:ln>
            <a:effectLst/>
          </p:spPr>
          <p:txBody>
            <a:bodyPr wrap="none" anchor="ctr"/>
            <a:lstStyle/>
            <a:p>
              <a:pPr algn="ctr" fontAlgn="base">
                <a:spcBef>
                  <a:spcPct val="0"/>
                </a:spcBef>
                <a:spcAft>
                  <a:spcPct val="0"/>
                </a:spcAft>
                <a:defRPr/>
              </a:pPr>
              <a:endParaRPr lang="en-US" sz="2400">
                <a:solidFill>
                  <a:srgbClr val="000000"/>
                </a:solidFill>
                <a:latin typeface="Times New Roman" pitchFamily="18" charset="0"/>
              </a:endParaRPr>
            </a:p>
          </p:txBody>
        </p:sp>
        <p:sp>
          <p:nvSpPr>
            <p:cNvPr id="338950" name="Rectangle 6"/>
            <p:cNvSpPr>
              <a:spLocks noChangeArrowheads="1"/>
            </p:cNvSpPr>
            <p:nvPr/>
          </p:nvSpPr>
          <p:spPr bwMode="auto">
            <a:xfrm>
              <a:off x="260" y="85"/>
              <a:ext cx="5500" cy="173"/>
            </a:xfrm>
            <a:prstGeom prst="rect">
              <a:avLst/>
            </a:prstGeom>
            <a:gradFill rotWithShape="0">
              <a:gsLst>
                <a:gs pos="0">
                  <a:schemeClr val="bg2"/>
                </a:gs>
                <a:gs pos="100000">
                  <a:schemeClr val="bg1"/>
                </a:gs>
              </a:gsLst>
              <a:lin ang="0" scaled="1"/>
            </a:gra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338951" name="Rectangle 7"/>
            <p:cNvSpPr>
              <a:spLocks noChangeArrowheads="1"/>
            </p:cNvSpPr>
            <p:nvPr/>
          </p:nvSpPr>
          <p:spPr bwMode="auto">
            <a:xfrm>
              <a:off x="258" y="85"/>
              <a:ext cx="87" cy="89"/>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2" name="Rectangle 8"/>
            <p:cNvSpPr>
              <a:spLocks noChangeArrowheads="1"/>
            </p:cNvSpPr>
            <p:nvPr/>
          </p:nvSpPr>
          <p:spPr bwMode="auto">
            <a:xfrm>
              <a:off x="345" y="0"/>
              <a:ext cx="88" cy="87"/>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3" name="Rectangle 9"/>
            <p:cNvSpPr>
              <a:spLocks noChangeArrowheads="1"/>
            </p:cNvSpPr>
            <p:nvPr/>
          </p:nvSpPr>
          <p:spPr bwMode="auto">
            <a:xfrm>
              <a:off x="345" y="85"/>
              <a:ext cx="88" cy="89"/>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sp>
          <p:nvSpPr>
            <p:cNvPr id="338954" name="Rectangle 10"/>
            <p:cNvSpPr>
              <a:spLocks noChangeArrowheads="1"/>
            </p:cNvSpPr>
            <p:nvPr/>
          </p:nvSpPr>
          <p:spPr bwMode="auto">
            <a:xfrm>
              <a:off x="173" y="173"/>
              <a:ext cx="86" cy="87"/>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5" name="Rectangle 11"/>
            <p:cNvSpPr>
              <a:spLocks noChangeArrowheads="1"/>
            </p:cNvSpPr>
            <p:nvPr/>
          </p:nvSpPr>
          <p:spPr bwMode="auto">
            <a:xfrm>
              <a:off x="83" y="86"/>
              <a:ext cx="89" cy="87"/>
            </a:xfrm>
            <a:prstGeom prst="rect">
              <a:avLst/>
            </a:prstGeom>
            <a:solidFill>
              <a:schemeClr val="bg2"/>
            </a:soli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338956" name="Rectangle 12"/>
            <p:cNvSpPr>
              <a:spLocks noChangeArrowheads="1"/>
            </p:cNvSpPr>
            <p:nvPr/>
          </p:nvSpPr>
          <p:spPr bwMode="auto">
            <a:xfrm>
              <a:off x="258" y="171"/>
              <a:ext cx="87" cy="87"/>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sp>
          <p:nvSpPr>
            <p:cNvPr id="338957" name="Rectangle 13"/>
            <p:cNvSpPr>
              <a:spLocks noChangeArrowheads="1"/>
            </p:cNvSpPr>
            <p:nvPr/>
          </p:nvSpPr>
          <p:spPr bwMode="auto">
            <a:xfrm>
              <a:off x="173" y="258"/>
              <a:ext cx="86" cy="86"/>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grpSp>
      <p:sp>
        <p:nvSpPr>
          <p:cNvPr id="1029" name="Rectangle 14"/>
          <p:cNvSpPr>
            <a:spLocks noGrp="1" noChangeArrowheads="1"/>
          </p:cNvSpPr>
          <p:nvPr>
            <p:ph type="title"/>
          </p:nvPr>
        </p:nvSpPr>
        <p:spPr bwMode="auto">
          <a:xfrm>
            <a:off x="457200" y="457200"/>
            <a:ext cx="8229600" cy="13716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30" name="Rectangle 15"/>
          <p:cNvSpPr>
            <a:spLocks noGrp="1" noChangeArrowheads="1"/>
          </p:cNvSpPr>
          <p:nvPr>
            <p:ph type="body" idx="1"/>
          </p:nvPr>
        </p:nvSpPr>
        <p:spPr bwMode="auto">
          <a:xfrm>
            <a:off x="457200" y="1981200"/>
            <a:ext cx="8229600" cy="3886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38960" name="Rectangle 16"/>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Arial" charset="0"/>
              </a:defRPr>
            </a:lvl1pPr>
          </a:lstStyle>
          <a:p>
            <a:pPr fontAlgn="base">
              <a:spcBef>
                <a:spcPct val="0"/>
              </a:spcBef>
              <a:spcAft>
                <a:spcPct val="0"/>
              </a:spcAft>
              <a:defRPr/>
            </a:pPr>
            <a:endParaRPr lang="en-US">
              <a:solidFill>
                <a:srgbClr val="000000"/>
              </a:solidFill>
            </a:endParaRPr>
          </a:p>
        </p:txBody>
      </p:sp>
    </p:spTree>
  </p:cSld>
  <p:clrMap bg1="lt1" tx1="dk1" bg2="lt2" tx2="dk2" accent1="accent1" accent2="accent2" accent3="accent3" accent4="accent4" accent5="accent5" accent6="accent6" hlink="hlink" folHlink="folHlink"/>
  <p:sldLayoutIdLst>
    <p:sldLayoutId id="2147483680" r:id="rId1"/>
  </p:sldLayoutIdLst>
  <p:txStyles>
    <p:titleStyle>
      <a:lvl1pPr algn="l" rtl="0" eaLnBrk="0" fontAlgn="base" hangingPunct="0">
        <a:spcBef>
          <a:spcPct val="0"/>
        </a:spcBef>
        <a:spcAft>
          <a:spcPct val="0"/>
        </a:spcAft>
        <a:defRPr sz="4400">
          <a:solidFill>
            <a:schemeClr val="tx1"/>
          </a:solidFill>
          <a:latin typeface="+mj-lt"/>
          <a:ea typeface="+mj-ea"/>
          <a:cs typeface="+mj-cs"/>
        </a:defRPr>
      </a:lvl1pPr>
      <a:lvl2pPr algn="l" rtl="0" eaLnBrk="0" fontAlgn="base" hangingPunct="0">
        <a:spcBef>
          <a:spcPct val="0"/>
        </a:spcBef>
        <a:spcAft>
          <a:spcPct val="0"/>
        </a:spcAft>
        <a:defRPr sz="4400">
          <a:solidFill>
            <a:schemeClr val="tx1"/>
          </a:solidFill>
          <a:latin typeface="Arial" charset="0"/>
        </a:defRPr>
      </a:lvl2pPr>
      <a:lvl3pPr algn="l" rtl="0" eaLnBrk="0" fontAlgn="base" hangingPunct="0">
        <a:spcBef>
          <a:spcPct val="0"/>
        </a:spcBef>
        <a:spcAft>
          <a:spcPct val="0"/>
        </a:spcAft>
        <a:defRPr sz="4400">
          <a:solidFill>
            <a:schemeClr val="tx1"/>
          </a:solidFill>
          <a:latin typeface="Arial" charset="0"/>
        </a:defRPr>
      </a:lvl3pPr>
      <a:lvl4pPr algn="l" rtl="0" eaLnBrk="0" fontAlgn="base" hangingPunct="0">
        <a:spcBef>
          <a:spcPct val="0"/>
        </a:spcBef>
        <a:spcAft>
          <a:spcPct val="0"/>
        </a:spcAft>
        <a:defRPr sz="4400">
          <a:solidFill>
            <a:schemeClr val="tx1"/>
          </a:solidFill>
          <a:latin typeface="Arial" charset="0"/>
        </a:defRPr>
      </a:lvl4pPr>
      <a:lvl5pPr algn="l" rtl="0" eaLnBrk="0" fontAlgn="base" hangingPunct="0">
        <a:spcBef>
          <a:spcPct val="0"/>
        </a:spcBef>
        <a:spcAft>
          <a:spcPct val="0"/>
        </a:spcAft>
        <a:defRPr sz="4400">
          <a:solidFill>
            <a:schemeClr val="tx1"/>
          </a:solidFill>
          <a:latin typeface="Arial" charset="0"/>
        </a:defRPr>
      </a:lvl5pPr>
      <a:lvl6pPr marL="457200" algn="l" rtl="0" fontAlgn="base">
        <a:spcBef>
          <a:spcPct val="0"/>
        </a:spcBef>
        <a:spcAft>
          <a:spcPct val="0"/>
        </a:spcAft>
        <a:defRPr sz="4400">
          <a:solidFill>
            <a:schemeClr val="tx1"/>
          </a:solidFill>
          <a:latin typeface="Arial" charset="0"/>
        </a:defRPr>
      </a:lvl6pPr>
      <a:lvl7pPr marL="914400" algn="l" rtl="0" fontAlgn="base">
        <a:spcBef>
          <a:spcPct val="0"/>
        </a:spcBef>
        <a:spcAft>
          <a:spcPct val="0"/>
        </a:spcAft>
        <a:defRPr sz="4400">
          <a:solidFill>
            <a:schemeClr val="tx1"/>
          </a:solidFill>
          <a:latin typeface="Arial" charset="0"/>
        </a:defRPr>
      </a:lvl7pPr>
      <a:lvl8pPr marL="1371600" algn="l" rtl="0" fontAlgn="base">
        <a:spcBef>
          <a:spcPct val="0"/>
        </a:spcBef>
        <a:spcAft>
          <a:spcPct val="0"/>
        </a:spcAft>
        <a:defRPr sz="4400">
          <a:solidFill>
            <a:schemeClr val="tx1"/>
          </a:solidFill>
          <a:latin typeface="Arial" charset="0"/>
        </a:defRPr>
      </a:lvl8pPr>
      <a:lvl9pPr marL="1828800" algn="l" rtl="0" fontAlgn="base">
        <a:spcBef>
          <a:spcPct val="0"/>
        </a:spcBef>
        <a:spcAft>
          <a:spcPct val="0"/>
        </a:spcAft>
        <a:defRPr sz="4400">
          <a:solidFill>
            <a:schemeClr val="tx1"/>
          </a:solidFill>
          <a:latin typeface="Arial" charset="0"/>
        </a:defRPr>
      </a:lvl9pPr>
    </p:titleStyle>
    <p:bodyStyle>
      <a:lvl1pPr marL="342900" indent="-342900" algn="l" rtl="0" eaLnBrk="0" fontAlgn="base" hangingPunct="0">
        <a:spcBef>
          <a:spcPct val="20000"/>
        </a:spcBef>
        <a:spcAft>
          <a:spcPct val="0"/>
        </a:spcAft>
        <a:buClr>
          <a:schemeClr val="bg2"/>
        </a:buClr>
        <a:buSzPct val="75000"/>
        <a:buFont typeface="Wingdings"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SzPct val="80000"/>
        <a:buFont typeface="Wingdings" pitchFamily="2" charset="2"/>
        <a:buChar char="¨"/>
        <a:defRPr sz="2800">
          <a:solidFill>
            <a:schemeClr val="tx1"/>
          </a:solidFill>
          <a:latin typeface="+mn-lt"/>
        </a:defRPr>
      </a:lvl2pPr>
      <a:lvl3pPr marL="1143000" indent="-228600" algn="l" rtl="0" eaLnBrk="0" fontAlgn="base" hangingPunct="0">
        <a:spcBef>
          <a:spcPct val="20000"/>
        </a:spcBef>
        <a:spcAft>
          <a:spcPct val="0"/>
        </a:spcAft>
        <a:buClr>
          <a:schemeClr val="bg2"/>
        </a:buClr>
        <a:buSzPct val="65000"/>
        <a:buFont typeface="Wingdings" pitchFamily="2" charset="2"/>
        <a:buChar char="n"/>
        <a:defRPr sz="2400">
          <a:solidFill>
            <a:schemeClr val="tx1"/>
          </a:solidFill>
          <a:latin typeface="+mn-lt"/>
        </a:defRPr>
      </a:lvl3pPr>
      <a:lvl4pPr marL="1600200" indent="-228600" algn="l" rtl="0" eaLnBrk="0" fontAlgn="base" hangingPunct="0">
        <a:spcBef>
          <a:spcPct val="20000"/>
        </a:spcBef>
        <a:spcAft>
          <a:spcPct val="0"/>
        </a:spcAft>
        <a:buClr>
          <a:schemeClr val="accent2"/>
        </a:buClr>
        <a:buSzPct val="70000"/>
        <a:buFont typeface="Wingdings" pitchFamily="2" charset="2"/>
        <a:buChar char="¨"/>
        <a:defRPr sz="2000">
          <a:solidFill>
            <a:schemeClr val="tx1"/>
          </a:solidFill>
          <a:latin typeface="+mn-lt"/>
        </a:defRPr>
      </a:lvl4pPr>
      <a:lvl5pPr marL="2057400" indent="-228600" algn="l" rtl="0" eaLnBrk="0" fontAlgn="base" hangingPunct="0">
        <a:spcBef>
          <a:spcPct val="20000"/>
        </a:spcBef>
        <a:spcAft>
          <a:spcPct val="0"/>
        </a:spcAft>
        <a:buClr>
          <a:schemeClr val="bg2"/>
        </a:buClr>
        <a:buFont typeface="Wingdings" pitchFamily="2" charset="2"/>
        <a:buChar char="§"/>
        <a:defRPr sz="2000">
          <a:solidFill>
            <a:schemeClr val="tx1"/>
          </a:solidFill>
          <a:latin typeface="+mn-lt"/>
        </a:defRPr>
      </a:lvl5pPr>
      <a:lvl6pPr marL="25146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6pPr>
      <a:lvl7pPr marL="29718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7pPr>
      <a:lvl8pPr marL="34290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8pPr>
      <a:lvl9pPr marL="38862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682"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684"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686"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688"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690"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692"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694"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696"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0" y="6280898"/>
            <a:ext cx="9144000" cy="577103"/>
          </a:xfrm>
          <a:prstGeom prst="rect">
            <a:avLst/>
          </a:prstGeom>
          <a:gradFill>
            <a:gsLst>
              <a:gs pos="0">
                <a:srgbClr val="3A3A3A"/>
              </a:gs>
              <a:gs pos="50000">
                <a:srgbClr val="5C5C5C"/>
              </a:gs>
              <a:gs pos="100000">
                <a:srgbClr val="565656"/>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82048" tIns="41025" rIns="82048" bIns="41025" rtlCol="0" anchor="ctr"/>
          <a:lstStyle/>
          <a:p>
            <a:pPr algn="ctr" defTabSz="914186"/>
            <a:endParaRPr lang="en-US" dirty="0">
              <a:solidFill>
                <a:prstClr val="white"/>
              </a:solidFill>
            </a:endParaRPr>
          </a:p>
        </p:txBody>
      </p:sp>
      <p:sp>
        <p:nvSpPr>
          <p:cNvPr id="8" name="Rectangle 7"/>
          <p:cNvSpPr/>
          <p:nvPr/>
        </p:nvSpPr>
        <p:spPr>
          <a:xfrm>
            <a:off x="0" y="0"/>
            <a:ext cx="9144000" cy="6286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82048" tIns="41025" rIns="82048" bIns="41025" rtlCol="0" anchor="ctr"/>
          <a:lstStyle/>
          <a:p>
            <a:pPr algn="ctr" defTabSz="914186"/>
            <a:endParaRPr lang="en-US" dirty="0">
              <a:solidFill>
                <a:prstClr val="white"/>
              </a:solidFill>
            </a:endParaRPr>
          </a:p>
        </p:txBody>
      </p:sp>
      <p:sp>
        <p:nvSpPr>
          <p:cNvPr id="2" name="Title Placeholder 1"/>
          <p:cNvSpPr>
            <a:spLocks noGrp="1"/>
          </p:cNvSpPr>
          <p:nvPr>
            <p:ph type="title"/>
          </p:nvPr>
        </p:nvSpPr>
        <p:spPr>
          <a:xfrm>
            <a:off x="457200" y="274638"/>
            <a:ext cx="8229600" cy="1143000"/>
          </a:xfrm>
          <a:prstGeom prst="rect">
            <a:avLst/>
          </a:prstGeom>
        </p:spPr>
        <p:txBody>
          <a:bodyPr vert="horz" lIns="91418" tIns="45709" rIns="91418" bIns="45709"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2"/>
            <a:ext cx="8229600" cy="4525963"/>
          </a:xfrm>
          <a:prstGeom prst="rect">
            <a:avLst/>
          </a:prstGeom>
        </p:spPr>
        <p:txBody>
          <a:bodyPr vert="horz" lIns="91418" tIns="45709" rIns="91418" bIns="4570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18" tIns="45709" rIns="91418" bIns="45709" rtlCol="0" anchor="ctr"/>
          <a:lstStyle>
            <a:lvl1pPr algn="l">
              <a:defRPr sz="1200">
                <a:solidFill>
                  <a:schemeClr val="tx1">
                    <a:tint val="75000"/>
                  </a:schemeClr>
                </a:solidFill>
              </a:defRPr>
            </a:lvl1pPr>
          </a:lstStyle>
          <a:p>
            <a:pPr defTabSz="914186"/>
            <a:fld id="{6A875635-4BC5-4D46-93A1-95AAE1FE696E}" type="datetime1">
              <a:rPr lang="en-US" smtClean="0">
                <a:solidFill>
                  <a:prstClr val="black">
                    <a:tint val="75000"/>
                  </a:prstClr>
                </a:solidFill>
              </a:rPr>
              <a:pPr defTabSz="914186"/>
              <a:t>9/23/2014</a:t>
            </a:fld>
            <a:endParaRPr lang="en-US" dirty="0">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18" tIns="45709" rIns="91418" bIns="45709" rtlCol="0" anchor="ctr"/>
          <a:lstStyle>
            <a:lvl1pPr algn="ctr">
              <a:defRPr sz="1200">
                <a:solidFill>
                  <a:schemeClr val="tx1">
                    <a:tint val="75000"/>
                  </a:schemeClr>
                </a:solidFill>
              </a:defRPr>
            </a:lvl1pPr>
          </a:lstStyle>
          <a:p>
            <a:pPr defTabSz="914186"/>
            <a:endParaRPr lang="en-US" dirty="0">
              <a:solidFill>
                <a:prstClr val="black">
                  <a:tint val="75000"/>
                </a:prstClr>
              </a:solidFill>
            </a:endParaRPr>
          </a:p>
        </p:txBody>
      </p:sp>
      <p:sp>
        <p:nvSpPr>
          <p:cNvPr id="6" name="Slide Number Placeholder 5"/>
          <p:cNvSpPr>
            <a:spLocks noGrp="1"/>
          </p:cNvSpPr>
          <p:nvPr>
            <p:ph type="sldNum" sz="quarter" idx="4"/>
          </p:nvPr>
        </p:nvSpPr>
        <p:spPr>
          <a:xfrm>
            <a:off x="7850914" y="5943602"/>
            <a:ext cx="1114425" cy="365125"/>
          </a:xfrm>
          <a:prstGeom prst="rect">
            <a:avLst/>
          </a:prstGeom>
        </p:spPr>
        <p:txBody>
          <a:bodyPr vert="horz" lIns="91418" tIns="45709" rIns="91418" bIns="45709" rtlCol="0" anchor="ctr"/>
          <a:lstStyle>
            <a:lvl1pPr algn="r">
              <a:defRPr sz="1200">
                <a:solidFill>
                  <a:schemeClr val="tx1">
                    <a:tint val="75000"/>
                  </a:schemeClr>
                </a:solidFill>
              </a:defRPr>
            </a:lvl1pPr>
          </a:lstStyle>
          <a:p>
            <a:pPr defTabSz="914186"/>
            <a:fld id="{F0188472-25E7-46E3-AF61-F84C3E5C21AF}" type="slidenum">
              <a:rPr lang="en-US" smtClean="0">
                <a:solidFill>
                  <a:prstClr val="black">
                    <a:tint val="75000"/>
                  </a:prstClr>
                </a:solidFill>
              </a:rPr>
              <a:pPr defTabSz="914186"/>
              <a:t>‹#›</a:t>
            </a:fld>
            <a:endParaRPr lang="en-US" dirty="0">
              <a:solidFill>
                <a:prstClr val="black">
                  <a:tint val="75000"/>
                </a:prstClr>
              </a:solidFill>
            </a:endParaRPr>
          </a:p>
        </p:txBody>
      </p:sp>
      <p:sp>
        <p:nvSpPr>
          <p:cNvPr id="148" name="TextBox 147"/>
          <p:cNvSpPr txBox="1"/>
          <p:nvPr/>
        </p:nvSpPr>
        <p:spPr>
          <a:xfrm>
            <a:off x="8487888" y="6736128"/>
            <a:ext cx="259686" cy="92333"/>
          </a:xfrm>
          <a:prstGeom prst="rect">
            <a:avLst/>
          </a:prstGeom>
          <a:noFill/>
        </p:spPr>
        <p:txBody>
          <a:bodyPr wrap="none" lIns="0" tIns="0" rIns="0" bIns="0" rtlCol="0">
            <a:spAutoFit/>
          </a:bodyPr>
          <a:lstStyle/>
          <a:p>
            <a:pPr algn="r" defTabSz="914186"/>
            <a:r>
              <a:rPr lang="en-US" sz="600" dirty="0" smtClean="0">
                <a:solidFill>
                  <a:prstClr val="black">
                    <a:lumMod val="50000"/>
                    <a:lumOff val="50000"/>
                  </a:prstClr>
                </a:solidFill>
                <a:latin typeface="Arial" pitchFamily="34" charset="0"/>
                <a:cs typeface="Arial" pitchFamily="34" charset="0"/>
              </a:rPr>
              <a:t>110636</a:t>
            </a:r>
            <a:endParaRPr lang="en-US" sz="600" dirty="0">
              <a:solidFill>
                <a:prstClr val="black">
                  <a:lumMod val="50000"/>
                  <a:lumOff val="50000"/>
                </a:prstClr>
              </a:solidFill>
              <a:latin typeface="Arial" pitchFamily="34" charset="0"/>
              <a:cs typeface="Arial" pitchFamily="34" charset="0"/>
            </a:endParaRPr>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Lst>
  <p:hf hdr="0" ftr="0" dt="0"/>
  <p:txStyles>
    <p:titleStyle>
      <a:lvl1pPr algn="ctr" defTabSz="914186" rtl="0" eaLnBrk="1" latinLnBrk="0" hangingPunct="1">
        <a:spcBef>
          <a:spcPct val="0"/>
        </a:spcBef>
        <a:buNone/>
        <a:defRPr sz="4400" b="1" kern="1200">
          <a:solidFill>
            <a:schemeClr val="tx1"/>
          </a:solidFill>
          <a:latin typeface="+mj-lt"/>
          <a:ea typeface="+mj-ea"/>
          <a:cs typeface="+mj-cs"/>
        </a:defRPr>
      </a:lvl1pPr>
    </p:titleStyle>
    <p:bodyStyle>
      <a:lvl1pPr marL="342820" indent="-342820" algn="l" defTabSz="914186"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776" indent="-285684" algn="l" defTabSz="914186"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733" indent="-228546" algn="l" defTabSz="914186"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825" indent="-228546" algn="l" defTabSz="914186"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919" indent="-228546" algn="l" defTabSz="914186"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012" indent="-228546" algn="l" defTabSz="914186"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106" indent="-228546" algn="l" defTabSz="914186"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198" indent="-228546" algn="l" defTabSz="914186"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292" indent="-228546" algn="l" defTabSz="914186"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186" rtl="0" eaLnBrk="1" latinLnBrk="0" hangingPunct="1">
        <a:defRPr sz="1800" kern="1200">
          <a:solidFill>
            <a:schemeClr val="tx1"/>
          </a:solidFill>
          <a:latin typeface="+mn-lt"/>
          <a:ea typeface="+mn-ea"/>
          <a:cs typeface="+mn-cs"/>
        </a:defRPr>
      </a:lvl1pPr>
      <a:lvl2pPr marL="457092" algn="l" defTabSz="914186" rtl="0" eaLnBrk="1" latinLnBrk="0" hangingPunct="1">
        <a:defRPr sz="1800" kern="1200">
          <a:solidFill>
            <a:schemeClr val="tx1"/>
          </a:solidFill>
          <a:latin typeface="+mn-lt"/>
          <a:ea typeface="+mn-ea"/>
          <a:cs typeface="+mn-cs"/>
        </a:defRPr>
      </a:lvl2pPr>
      <a:lvl3pPr marL="914186" algn="l" defTabSz="914186" rtl="0" eaLnBrk="1" latinLnBrk="0" hangingPunct="1">
        <a:defRPr sz="1800" kern="1200">
          <a:solidFill>
            <a:schemeClr val="tx1"/>
          </a:solidFill>
          <a:latin typeface="+mn-lt"/>
          <a:ea typeface="+mn-ea"/>
          <a:cs typeface="+mn-cs"/>
        </a:defRPr>
      </a:lvl3pPr>
      <a:lvl4pPr marL="1371279" algn="l" defTabSz="914186" rtl="0" eaLnBrk="1" latinLnBrk="0" hangingPunct="1">
        <a:defRPr sz="1800" kern="1200">
          <a:solidFill>
            <a:schemeClr val="tx1"/>
          </a:solidFill>
          <a:latin typeface="+mn-lt"/>
          <a:ea typeface="+mn-ea"/>
          <a:cs typeface="+mn-cs"/>
        </a:defRPr>
      </a:lvl4pPr>
      <a:lvl5pPr marL="1828373" algn="l" defTabSz="914186" rtl="0" eaLnBrk="1" latinLnBrk="0" hangingPunct="1">
        <a:defRPr sz="1800" kern="1200">
          <a:solidFill>
            <a:schemeClr val="tx1"/>
          </a:solidFill>
          <a:latin typeface="+mn-lt"/>
          <a:ea typeface="+mn-ea"/>
          <a:cs typeface="+mn-cs"/>
        </a:defRPr>
      </a:lvl5pPr>
      <a:lvl6pPr marL="2285466" algn="l" defTabSz="914186" rtl="0" eaLnBrk="1" latinLnBrk="0" hangingPunct="1">
        <a:defRPr sz="1800" kern="1200">
          <a:solidFill>
            <a:schemeClr val="tx1"/>
          </a:solidFill>
          <a:latin typeface="+mn-lt"/>
          <a:ea typeface="+mn-ea"/>
          <a:cs typeface="+mn-cs"/>
        </a:defRPr>
      </a:lvl6pPr>
      <a:lvl7pPr marL="2742558" algn="l" defTabSz="914186" rtl="0" eaLnBrk="1" latinLnBrk="0" hangingPunct="1">
        <a:defRPr sz="1800" kern="1200">
          <a:solidFill>
            <a:schemeClr val="tx1"/>
          </a:solidFill>
          <a:latin typeface="+mn-lt"/>
          <a:ea typeface="+mn-ea"/>
          <a:cs typeface="+mn-cs"/>
        </a:defRPr>
      </a:lvl7pPr>
      <a:lvl8pPr marL="3199652" algn="l" defTabSz="914186" rtl="0" eaLnBrk="1" latinLnBrk="0" hangingPunct="1">
        <a:defRPr sz="1800" kern="1200">
          <a:solidFill>
            <a:schemeClr val="tx1"/>
          </a:solidFill>
          <a:latin typeface="+mn-lt"/>
          <a:ea typeface="+mn-ea"/>
          <a:cs typeface="+mn-cs"/>
        </a:defRPr>
      </a:lvl8pPr>
      <a:lvl9pPr marL="3656744" algn="l" defTabSz="914186"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698"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00"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02"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04"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06"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08"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10"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12"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14"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16"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Arial" charset="0"/>
              </a:defRPr>
            </a:lvl1pPr>
          </a:lstStyle>
          <a:p>
            <a:pPr fontAlgn="base">
              <a:spcBef>
                <a:spcPct val="0"/>
              </a:spcBef>
              <a:spcAft>
                <a:spcPct val="0"/>
              </a:spcAft>
              <a:defRPr/>
            </a:pPr>
            <a:endParaRPr lang="en-US">
              <a:solidFill>
                <a:srgbClr val="000000"/>
              </a:solidFill>
            </a:endParaRPr>
          </a:p>
        </p:txBody>
      </p:sp>
      <p:sp>
        <p:nvSpPr>
          <p:cNvPr id="338947" name="Rectangle 3"/>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Arial Black" pitchFamily="34" charset="0"/>
              </a:defRPr>
            </a:lvl1pPr>
          </a:lstStyle>
          <a:p>
            <a:pPr fontAlgn="base">
              <a:spcBef>
                <a:spcPct val="0"/>
              </a:spcBef>
              <a:spcAft>
                <a:spcPct val="0"/>
              </a:spcAft>
              <a:defRPr/>
            </a:pPr>
            <a:fld id="{DF4C14C1-A49D-40BF-9D31-588E7BBBA284}" type="slidenum">
              <a:rPr lang="en-US">
                <a:solidFill>
                  <a:srgbClr val="000000"/>
                </a:solidFill>
              </a:rPr>
              <a:pPr fontAlgn="base">
                <a:spcBef>
                  <a:spcPct val="0"/>
                </a:spcBef>
                <a:spcAft>
                  <a:spcPct val="0"/>
                </a:spcAft>
                <a:defRPr/>
              </a:pPr>
              <a:t>‹#›</a:t>
            </a:fld>
            <a:endParaRPr lang="en-US">
              <a:solidFill>
                <a:srgbClr val="000000"/>
              </a:solidFill>
            </a:endParaRPr>
          </a:p>
        </p:txBody>
      </p:sp>
      <p:grpSp>
        <p:nvGrpSpPr>
          <p:cNvPr id="1028" name="Group 4"/>
          <p:cNvGrpSpPr>
            <a:grpSpLocks/>
          </p:cNvGrpSpPr>
          <p:nvPr/>
        </p:nvGrpSpPr>
        <p:grpSpPr bwMode="auto">
          <a:xfrm>
            <a:off x="0" y="0"/>
            <a:ext cx="9144000" cy="546100"/>
            <a:chOff x="0" y="0"/>
            <a:chExt cx="5760" cy="344"/>
          </a:xfrm>
        </p:grpSpPr>
        <p:sp>
          <p:nvSpPr>
            <p:cNvPr id="338949" name="Rectangle 5"/>
            <p:cNvSpPr>
              <a:spLocks noChangeArrowheads="1"/>
            </p:cNvSpPr>
            <p:nvPr/>
          </p:nvSpPr>
          <p:spPr bwMode="auto">
            <a:xfrm>
              <a:off x="0" y="0"/>
              <a:ext cx="180" cy="336"/>
            </a:xfrm>
            <a:prstGeom prst="rect">
              <a:avLst/>
            </a:prstGeom>
            <a:gradFill rotWithShape="0">
              <a:gsLst>
                <a:gs pos="0">
                  <a:schemeClr val="folHlink"/>
                </a:gs>
                <a:gs pos="100000">
                  <a:schemeClr val="bg1"/>
                </a:gs>
              </a:gsLst>
              <a:lin ang="0" scaled="1"/>
            </a:gradFill>
            <a:ln w="9525">
              <a:noFill/>
              <a:miter lim="800000"/>
              <a:headEnd/>
              <a:tailEnd/>
            </a:ln>
            <a:effectLst/>
          </p:spPr>
          <p:txBody>
            <a:bodyPr wrap="none" anchor="ctr"/>
            <a:lstStyle/>
            <a:p>
              <a:pPr algn="ctr" fontAlgn="base">
                <a:spcBef>
                  <a:spcPct val="0"/>
                </a:spcBef>
                <a:spcAft>
                  <a:spcPct val="0"/>
                </a:spcAft>
                <a:defRPr/>
              </a:pPr>
              <a:endParaRPr lang="en-US" sz="2400">
                <a:solidFill>
                  <a:srgbClr val="000000"/>
                </a:solidFill>
                <a:latin typeface="Times New Roman" pitchFamily="18" charset="0"/>
              </a:endParaRPr>
            </a:p>
          </p:txBody>
        </p:sp>
        <p:sp>
          <p:nvSpPr>
            <p:cNvPr id="338950" name="Rectangle 6"/>
            <p:cNvSpPr>
              <a:spLocks noChangeArrowheads="1"/>
            </p:cNvSpPr>
            <p:nvPr/>
          </p:nvSpPr>
          <p:spPr bwMode="auto">
            <a:xfrm>
              <a:off x="260" y="85"/>
              <a:ext cx="5500" cy="173"/>
            </a:xfrm>
            <a:prstGeom prst="rect">
              <a:avLst/>
            </a:prstGeom>
            <a:gradFill rotWithShape="0">
              <a:gsLst>
                <a:gs pos="0">
                  <a:schemeClr val="bg2"/>
                </a:gs>
                <a:gs pos="100000">
                  <a:schemeClr val="bg1"/>
                </a:gs>
              </a:gsLst>
              <a:lin ang="0" scaled="1"/>
            </a:gra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338951" name="Rectangle 7"/>
            <p:cNvSpPr>
              <a:spLocks noChangeArrowheads="1"/>
            </p:cNvSpPr>
            <p:nvPr/>
          </p:nvSpPr>
          <p:spPr bwMode="auto">
            <a:xfrm>
              <a:off x="258" y="85"/>
              <a:ext cx="87" cy="89"/>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2" name="Rectangle 8"/>
            <p:cNvSpPr>
              <a:spLocks noChangeArrowheads="1"/>
            </p:cNvSpPr>
            <p:nvPr/>
          </p:nvSpPr>
          <p:spPr bwMode="auto">
            <a:xfrm>
              <a:off x="345" y="0"/>
              <a:ext cx="88" cy="87"/>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3" name="Rectangle 9"/>
            <p:cNvSpPr>
              <a:spLocks noChangeArrowheads="1"/>
            </p:cNvSpPr>
            <p:nvPr/>
          </p:nvSpPr>
          <p:spPr bwMode="auto">
            <a:xfrm>
              <a:off x="345" y="85"/>
              <a:ext cx="88" cy="89"/>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sp>
          <p:nvSpPr>
            <p:cNvPr id="338954" name="Rectangle 10"/>
            <p:cNvSpPr>
              <a:spLocks noChangeArrowheads="1"/>
            </p:cNvSpPr>
            <p:nvPr/>
          </p:nvSpPr>
          <p:spPr bwMode="auto">
            <a:xfrm>
              <a:off x="173" y="173"/>
              <a:ext cx="86" cy="87"/>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5" name="Rectangle 11"/>
            <p:cNvSpPr>
              <a:spLocks noChangeArrowheads="1"/>
            </p:cNvSpPr>
            <p:nvPr/>
          </p:nvSpPr>
          <p:spPr bwMode="auto">
            <a:xfrm>
              <a:off x="83" y="86"/>
              <a:ext cx="89" cy="87"/>
            </a:xfrm>
            <a:prstGeom prst="rect">
              <a:avLst/>
            </a:prstGeom>
            <a:solidFill>
              <a:schemeClr val="bg2"/>
            </a:soli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338956" name="Rectangle 12"/>
            <p:cNvSpPr>
              <a:spLocks noChangeArrowheads="1"/>
            </p:cNvSpPr>
            <p:nvPr/>
          </p:nvSpPr>
          <p:spPr bwMode="auto">
            <a:xfrm>
              <a:off x="258" y="171"/>
              <a:ext cx="87" cy="87"/>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sp>
          <p:nvSpPr>
            <p:cNvPr id="338957" name="Rectangle 13"/>
            <p:cNvSpPr>
              <a:spLocks noChangeArrowheads="1"/>
            </p:cNvSpPr>
            <p:nvPr/>
          </p:nvSpPr>
          <p:spPr bwMode="auto">
            <a:xfrm>
              <a:off x="173" y="258"/>
              <a:ext cx="86" cy="86"/>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grpSp>
      <p:sp>
        <p:nvSpPr>
          <p:cNvPr id="1029" name="Rectangle 14"/>
          <p:cNvSpPr>
            <a:spLocks noGrp="1" noChangeArrowheads="1"/>
          </p:cNvSpPr>
          <p:nvPr>
            <p:ph type="title"/>
          </p:nvPr>
        </p:nvSpPr>
        <p:spPr bwMode="auto">
          <a:xfrm>
            <a:off x="457200" y="457200"/>
            <a:ext cx="8229600" cy="13716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30" name="Rectangle 15"/>
          <p:cNvSpPr>
            <a:spLocks noGrp="1" noChangeArrowheads="1"/>
          </p:cNvSpPr>
          <p:nvPr>
            <p:ph type="body" idx="1"/>
          </p:nvPr>
        </p:nvSpPr>
        <p:spPr bwMode="auto">
          <a:xfrm>
            <a:off x="457200" y="1981200"/>
            <a:ext cx="8229600" cy="3886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38960" name="Rectangle 16"/>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Arial" charset="0"/>
              </a:defRPr>
            </a:lvl1pPr>
          </a:lstStyle>
          <a:p>
            <a:pPr fontAlgn="base">
              <a:spcBef>
                <a:spcPct val="0"/>
              </a:spcBef>
              <a:spcAft>
                <a:spcPct val="0"/>
              </a:spcAft>
              <a:defRPr/>
            </a:pPr>
            <a:endParaRPr lang="en-US">
              <a:solidFill>
                <a:srgbClr val="000000"/>
              </a:solidFill>
            </a:endParaRPr>
          </a:p>
        </p:txBody>
      </p:sp>
    </p:spTree>
  </p:cSld>
  <p:clrMap bg1="lt1" tx1="dk1" bg2="lt2" tx2="dk2" accent1="accent1" accent2="accent2" accent3="accent3" accent4="accent4" accent5="accent5" accent6="accent6" hlink="hlink" folHlink="folHlink"/>
  <p:sldLayoutIdLst>
    <p:sldLayoutId id="2147483664" r:id="rId1"/>
  </p:sldLayoutIdLst>
  <p:txStyles>
    <p:titleStyle>
      <a:lvl1pPr algn="l" rtl="0" eaLnBrk="0" fontAlgn="base" hangingPunct="0">
        <a:spcBef>
          <a:spcPct val="0"/>
        </a:spcBef>
        <a:spcAft>
          <a:spcPct val="0"/>
        </a:spcAft>
        <a:defRPr sz="4400">
          <a:solidFill>
            <a:schemeClr val="tx1"/>
          </a:solidFill>
          <a:latin typeface="+mj-lt"/>
          <a:ea typeface="+mj-ea"/>
          <a:cs typeface="+mj-cs"/>
        </a:defRPr>
      </a:lvl1pPr>
      <a:lvl2pPr algn="l" rtl="0" eaLnBrk="0" fontAlgn="base" hangingPunct="0">
        <a:spcBef>
          <a:spcPct val="0"/>
        </a:spcBef>
        <a:spcAft>
          <a:spcPct val="0"/>
        </a:spcAft>
        <a:defRPr sz="4400">
          <a:solidFill>
            <a:schemeClr val="tx1"/>
          </a:solidFill>
          <a:latin typeface="Arial" charset="0"/>
        </a:defRPr>
      </a:lvl2pPr>
      <a:lvl3pPr algn="l" rtl="0" eaLnBrk="0" fontAlgn="base" hangingPunct="0">
        <a:spcBef>
          <a:spcPct val="0"/>
        </a:spcBef>
        <a:spcAft>
          <a:spcPct val="0"/>
        </a:spcAft>
        <a:defRPr sz="4400">
          <a:solidFill>
            <a:schemeClr val="tx1"/>
          </a:solidFill>
          <a:latin typeface="Arial" charset="0"/>
        </a:defRPr>
      </a:lvl3pPr>
      <a:lvl4pPr algn="l" rtl="0" eaLnBrk="0" fontAlgn="base" hangingPunct="0">
        <a:spcBef>
          <a:spcPct val="0"/>
        </a:spcBef>
        <a:spcAft>
          <a:spcPct val="0"/>
        </a:spcAft>
        <a:defRPr sz="4400">
          <a:solidFill>
            <a:schemeClr val="tx1"/>
          </a:solidFill>
          <a:latin typeface="Arial" charset="0"/>
        </a:defRPr>
      </a:lvl4pPr>
      <a:lvl5pPr algn="l" rtl="0" eaLnBrk="0" fontAlgn="base" hangingPunct="0">
        <a:spcBef>
          <a:spcPct val="0"/>
        </a:spcBef>
        <a:spcAft>
          <a:spcPct val="0"/>
        </a:spcAft>
        <a:defRPr sz="4400">
          <a:solidFill>
            <a:schemeClr val="tx1"/>
          </a:solidFill>
          <a:latin typeface="Arial" charset="0"/>
        </a:defRPr>
      </a:lvl5pPr>
      <a:lvl6pPr marL="457200" algn="l" rtl="0" fontAlgn="base">
        <a:spcBef>
          <a:spcPct val="0"/>
        </a:spcBef>
        <a:spcAft>
          <a:spcPct val="0"/>
        </a:spcAft>
        <a:defRPr sz="4400">
          <a:solidFill>
            <a:schemeClr val="tx1"/>
          </a:solidFill>
          <a:latin typeface="Arial" charset="0"/>
        </a:defRPr>
      </a:lvl6pPr>
      <a:lvl7pPr marL="914400" algn="l" rtl="0" fontAlgn="base">
        <a:spcBef>
          <a:spcPct val="0"/>
        </a:spcBef>
        <a:spcAft>
          <a:spcPct val="0"/>
        </a:spcAft>
        <a:defRPr sz="4400">
          <a:solidFill>
            <a:schemeClr val="tx1"/>
          </a:solidFill>
          <a:latin typeface="Arial" charset="0"/>
        </a:defRPr>
      </a:lvl7pPr>
      <a:lvl8pPr marL="1371600" algn="l" rtl="0" fontAlgn="base">
        <a:spcBef>
          <a:spcPct val="0"/>
        </a:spcBef>
        <a:spcAft>
          <a:spcPct val="0"/>
        </a:spcAft>
        <a:defRPr sz="4400">
          <a:solidFill>
            <a:schemeClr val="tx1"/>
          </a:solidFill>
          <a:latin typeface="Arial" charset="0"/>
        </a:defRPr>
      </a:lvl8pPr>
      <a:lvl9pPr marL="1828800" algn="l" rtl="0" fontAlgn="base">
        <a:spcBef>
          <a:spcPct val="0"/>
        </a:spcBef>
        <a:spcAft>
          <a:spcPct val="0"/>
        </a:spcAft>
        <a:defRPr sz="4400">
          <a:solidFill>
            <a:schemeClr val="tx1"/>
          </a:solidFill>
          <a:latin typeface="Arial" charset="0"/>
        </a:defRPr>
      </a:lvl9pPr>
    </p:titleStyle>
    <p:bodyStyle>
      <a:lvl1pPr marL="342900" indent="-342900" algn="l" rtl="0" eaLnBrk="0" fontAlgn="base" hangingPunct="0">
        <a:spcBef>
          <a:spcPct val="20000"/>
        </a:spcBef>
        <a:spcAft>
          <a:spcPct val="0"/>
        </a:spcAft>
        <a:buClr>
          <a:schemeClr val="bg2"/>
        </a:buClr>
        <a:buSzPct val="75000"/>
        <a:buFont typeface="Wingdings"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SzPct val="80000"/>
        <a:buFont typeface="Wingdings" pitchFamily="2" charset="2"/>
        <a:buChar char="¨"/>
        <a:defRPr sz="2800">
          <a:solidFill>
            <a:schemeClr val="tx1"/>
          </a:solidFill>
          <a:latin typeface="+mn-lt"/>
        </a:defRPr>
      </a:lvl2pPr>
      <a:lvl3pPr marL="1143000" indent="-228600" algn="l" rtl="0" eaLnBrk="0" fontAlgn="base" hangingPunct="0">
        <a:spcBef>
          <a:spcPct val="20000"/>
        </a:spcBef>
        <a:spcAft>
          <a:spcPct val="0"/>
        </a:spcAft>
        <a:buClr>
          <a:schemeClr val="bg2"/>
        </a:buClr>
        <a:buSzPct val="65000"/>
        <a:buFont typeface="Wingdings" pitchFamily="2" charset="2"/>
        <a:buChar char="n"/>
        <a:defRPr sz="2400">
          <a:solidFill>
            <a:schemeClr val="tx1"/>
          </a:solidFill>
          <a:latin typeface="+mn-lt"/>
        </a:defRPr>
      </a:lvl3pPr>
      <a:lvl4pPr marL="1600200" indent="-228600" algn="l" rtl="0" eaLnBrk="0" fontAlgn="base" hangingPunct="0">
        <a:spcBef>
          <a:spcPct val="20000"/>
        </a:spcBef>
        <a:spcAft>
          <a:spcPct val="0"/>
        </a:spcAft>
        <a:buClr>
          <a:schemeClr val="accent2"/>
        </a:buClr>
        <a:buSzPct val="70000"/>
        <a:buFont typeface="Wingdings" pitchFamily="2" charset="2"/>
        <a:buChar char="¨"/>
        <a:defRPr sz="2000">
          <a:solidFill>
            <a:schemeClr val="tx1"/>
          </a:solidFill>
          <a:latin typeface="+mn-lt"/>
        </a:defRPr>
      </a:lvl4pPr>
      <a:lvl5pPr marL="2057400" indent="-228600" algn="l" rtl="0" eaLnBrk="0" fontAlgn="base" hangingPunct="0">
        <a:spcBef>
          <a:spcPct val="20000"/>
        </a:spcBef>
        <a:spcAft>
          <a:spcPct val="0"/>
        </a:spcAft>
        <a:buClr>
          <a:schemeClr val="bg2"/>
        </a:buClr>
        <a:buFont typeface="Wingdings" pitchFamily="2" charset="2"/>
        <a:buChar char="§"/>
        <a:defRPr sz="2000">
          <a:solidFill>
            <a:schemeClr val="tx1"/>
          </a:solidFill>
          <a:latin typeface="+mn-lt"/>
        </a:defRPr>
      </a:lvl5pPr>
      <a:lvl6pPr marL="25146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6pPr>
      <a:lvl7pPr marL="29718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7pPr>
      <a:lvl8pPr marL="34290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8pPr>
      <a:lvl9pPr marL="38862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18"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20"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22"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24"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26"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28"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30"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32"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34"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36"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Arial" charset="0"/>
              </a:defRPr>
            </a:lvl1pPr>
          </a:lstStyle>
          <a:p>
            <a:pPr fontAlgn="base">
              <a:spcBef>
                <a:spcPct val="0"/>
              </a:spcBef>
              <a:spcAft>
                <a:spcPct val="0"/>
              </a:spcAft>
              <a:defRPr/>
            </a:pPr>
            <a:endParaRPr lang="en-US">
              <a:solidFill>
                <a:srgbClr val="000000"/>
              </a:solidFill>
            </a:endParaRPr>
          </a:p>
        </p:txBody>
      </p:sp>
      <p:sp>
        <p:nvSpPr>
          <p:cNvPr id="338947" name="Rectangle 3"/>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Arial Black" pitchFamily="34" charset="0"/>
              </a:defRPr>
            </a:lvl1pPr>
          </a:lstStyle>
          <a:p>
            <a:pPr fontAlgn="base">
              <a:spcBef>
                <a:spcPct val="0"/>
              </a:spcBef>
              <a:spcAft>
                <a:spcPct val="0"/>
              </a:spcAft>
              <a:defRPr/>
            </a:pPr>
            <a:fld id="{DF4C14C1-A49D-40BF-9D31-588E7BBBA284}" type="slidenum">
              <a:rPr lang="en-US">
                <a:solidFill>
                  <a:srgbClr val="000000"/>
                </a:solidFill>
              </a:rPr>
              <a:pPr fontAlgn="base">
                <a:spcBef>
                  <a:spcPct val="0"/>
                </a:spcBef>
                <a:spcAft>
                  <a:spcPct val="0"/>
                </a:spcAft>
                <a:defRPr/>
              </a:pPr>
              <a:t>‹#›</a:t>
            </a:fld>
            <a:endParaRPr lang="en-US">
              <a:solidFill>
                <a:srgbClr val="000000"/>
              </a:solidFill>
            </a:endParaRPr>
          </a:p>
        </p:txBody>
      </p:sp>
      <p:grpSp>
        <p:nvGrpSpPr>
          <p:cNvPr id="1028" name="Group 4"/>
          <p:cNvGrpSpPr>
            <a:grpSpLocks/>
          </p:cNvGrpSpPr>
          <p:nvPr/>
        </p:nvGrpSpPr>
        <p:grpSpPr bwMode="auto">
          <a:xfrm>
            <a:off x="0" y="0"/>
            <a:ext cx="9144000" cy="546100"/>
            <a:chOff x="0" y="0"/>
            <a:chExt cx="5760" cy="344"/>
          </a:xfrm>
        </p:grpSpPr>
        <p:sp>
          <p:nvSpPr>
            <p:cNvPr id="338949" name="Rectangle 5"/>
            <p:cNvSpPr>
              <a:spLocks noChangeArrowheads="1"/>
            </p:cNvSpPr>
            <p:nvPr/>
          </p:nvSpPr>
          <p:spPr bwMode="auto">
            <a:xfrm>
              <a:off x="0" y="0"/>
              <a:ext cx="180" cy="336"/>
            </a:xfrm>
            <a:prstGeom prst="rect">
              <a:avLst/>
            </a:prstGeom>
            <a:gradFill rotWithShape="0">
              <a:gsLst>
                <a:gs pos="0">
                  <a:schemeClr val="folHlink"/>
                </a:gs>
                <a:gs pos="100000">
                  <a:schemeClr val="bg1"/>
                </a:gs>
              </a:gsLst>
              <a:lin ang="0" scaled="1"/>
            </a:gradFill>
            <a:ln w="9525">
              <a:noFill/>
              <a:miter lim="800000"/>
              <a:headEnd/>
              <a:tailEnd/>
            </a:ln>
            <a:effectLst/>
          </p:spPr>
          <p:txBody>
            <a:bodyPr wrap="none" anchor="ctr"/>
            <a:lstStyle/>
            <a:p>
              <a:pPr algn="ctr" fontAlgn="base">
                <a:spcBef>
                  <a:spcPct val="0"/>
                </a:spcBef>
                <a:spcAft>
                  <a:spcPct val="0"/>
                </a:spcAft>
                <a:defRPr/>
              </a:pPr>
              <a:endParaRPr lang="en-US" sz="2400">
                <a:solidFill>
                  <a:srgbClr val="000000"/>
                </a:solidFill>
                <a:latin typeface="Times New Roman" pitchFamily="18" charset="0"/>
              </a:endParaRPr>
            </a:p>
          </p:txBody>
        </p:sp>
        <p:sp>
          <p:nvSpPr>
            <p:cNvPr id="338950" name="Rectangle 6"/>
            <p:cNvSpPr>
              <a:spLocks noChangeArrowheads="1"/>
            </p:cNvSpPr>
            <p:nvPr/>
          </p:nvSpPr>
          <p:spPr bwMode="auto">
            <a:xfrm>
              <a:off x="260" y="85"/>
              <a:ext cx="5500" cy="173"/>
            </a:xfrm>
            <a:prstGeom prst="rect">
              <a:avLst/>
            </a:prstGeom>
            <a:gradFill rotWithShape="0">
              <a:gsLst>
                <a:gs pos="0">
                  <a:schemeClr val="bg2"/>
                </a:gs>
                <a:gs pos="100000">
                  <a:schemeClr val="bg1"/>
                </a:gs>
              </a:gsLst>
              <a:lin ang="0" scaled="1"/>
            </a:gra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338951" name="Rectangle 7"/>
            <p:cNvSpPr>
              <a:spLocks noChangeArrowheads="1"/>
            </p:cNvSpPr>
            <p:nvPr/>
          </p:nvSpPr>
          <p:spPr bwMode="auto">
            <a:xfrm>
              <a:off x="258" y="85"/>
              <a:ext cx="87" cy="89"/>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2" name="Rectangle 8"/>
            <p:cNvSpPr>
              <a:spLocks noChangeArrowheads="1"/>
            </p:cNvSpPr>
            <p:nvPr/>
          </p:nvSpPr>
          <p:spPr bwMode="auto">
            <a:xfrm>
              <a:off x="345" y="0"/>
              <a:ext cx="88" cy="87"/>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3" name="Rectangle 9"/>
            <p:cNvSpPr>
              <a:spLocks noChangeArrowheads="1"/>
            </p:cNvSpPr>
            <p:nvPr/>
          </p:nvSpPr>
          <p:spPr bwMode="auto">
            <a:xfrm>
              <a:off x="345" y="85"/>
              <a:ext cx="88" cy="89"/>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sp>
          <p:nvSpPr>
            <p:cNvPr id="338954" name="Rectangle 10"/>
            <p:cNvSpPr>
              <a:spLocks noChangeArrowheads="1"/>
            </p:cNvSpPr>
            <p:nvPr/>
          </p:nvSpPr>
          <p:spPr bwMode="auto">
            <a:xfrm>
              <a:off x="173" y="173"/>
              <a:ext cx="86" cy="87"/>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5" name="Rectangle 11"/>
            <p:cNvSpPr>
              <a:spLocks noChangeArrowheads="1"/>
            </p:cNvSpPr>
            <p:nvPr/>
          </p:nvSpPr>
          <p:spPr bwMode="auto">
            <a:xfrm>
              <a:off x="83" y="86"/>
              <a:ext cx="89" cy="87"/>
            </a:xfrm>
            <a:prstGeom prst="rect">
              <a:avLst/>
            </a:prstGeom>
            <a:solidFill>
              <a:schemeClr val="bg2"/>
            </a:soli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338956" name="Rectangle 12"/>
            <p:cNvSpPr>
              <a:spLocks noChangeArrowheads="1"/>
            </p:cNvSpPr>
            <p:nvPr/>
          </p:nvSpPr>
          <p:spPr bwMode="auto">
            <a:xfrm>
              <a:off x="258" y="171"/>
              <a:ext cx="87" cy="87"/>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sp>
          <p:nvSpPr>
            <p:cNvPr id="338957" name="Rectangle 13"/>
            <p:cNvSpPr>
              <a:spLocks noChangeArrowheads="1"/>
            </p:cNvSpPr>
            <p:nvPr/>
          </p:nvSpPr>
          <p:spPr bwMode="auto">
            <a:xfrm>
              <a:off x="173" y="258"/>
              <a:ext cx="86" cy="86"/>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grpSp>
      <p:sp>
        <p:nvSpPr>
          <p:cNvPr id="1029" name="Rectangle 14"/>
          <p:cNvSpPr>
            <a:spLocks noGrp="1" noChangeArrowheads="1"/>
          </p:cNvSpPr>
          <p:nvPr>
            <p:ph type="title"/>
          </p:nvPr>
        </p:nvSpPr>
        <p:spPr bwMode="auto">
          <a:xfrm>
            <a:off x="457200" y="457200"/>
            <a:ext cx="8229600" cy="13716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30" name="Rectangle 15"/>
          <p:cNvSpPr>
            <a:spLocks noGrp="1" noChangeArrowheads="1"/>
          </p:cNvSpPr>
          <p:nvPr>
            <p:ph type="body" idx="1"/>
          </p:nvPr>
        </p:nvSpPr>
        <p:spPr bwMode="auto">
          <a:xfrm>
            <a:off x="457200" y="1981200"/>
            <a:ext cx="8229600" cy="3886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38960" name="Rectangle 16"/>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Arial" charset="0"/>
              </a:defRPr>
            </a:lvl1pPr>
          </a:lstStyle>
          <a:p>
            <a:pPr fontAlgn="base">
              <a:spcBef>
                <a:spcPct val="0"/>
              </a:spcBef>
              <a:spcAft>
                <a:spcPct val="0"/>
              </a:spcAft>
              <a:defRPr/>
            </a:pPr>
            <a:endParaRPr lang="en-US">
              <a:solidFill>
                <a:srgbClr val="000000"/>
              </a:solidFill>
            </a:endParaRPr>
          </a:p>
        </p:txBody>
      </p:sp>
    </p:spTree>
  </p:cSld>
  <p:clrMap bg1="lt1" tx1="dk1" bg2="lt2" tx2="dk2" accent1="accent1" accent2="accent2" accent3="accent3" accent4="accent4" accent5="accent5" accent6="accent6" hlink="hlink" folHlink="folHlink"/>
  <p:sldLayoutIdLst>
    <p:sldLayoutId id="2147483666" r:id="rId1"/>
  </p:sldLayoutIdLst>
  <p:txStyles>
    <p:titleStyle>
      <a:lvl1pPr algn="l" rtl="0" eaLnBrk="0" fontAlgn="base" hangingPunct="0">
        <a:spcBef>
          <a:spcPct val="0"/>
        </a:spcBef>
        <a:spcAft>
          <a:spcPct val="0"/>
        </a:spcAft>
        <a:defRPr sz="4400">
          <a:solidFill>
            <a:schemeClr val="tx1"/>
          </a:solidFill>
          <a:latin typeface="+mj-lt"/>
          <a:ea typeface="+mj-ea"/>
          <a:cs typeface="+mj-cs"/>
        </a:defRPr>
      </a:lvl1pPr>
      <a:lvl2pPr algn="l" rtl="0" eaLnBrk="0" fontAlgn="base" hangingPunct="0">
        <a:spcBef>
          <a:spcPct val="0"/>
        </a:spcBef>
        <a:spcAft>
          <a:spcPct val="0"/>
        </a:spcAft>
        <a:defRPr sz="4400">
          <a:solidFill>
            <a:schemeClr val="tx1"/>
          </a:solidFill>
          <a:latin typeface="Arial" charset="0"/>
        </a:defRPr>
      </a:lvl2pPr>
      <a:lvl3pPr algn="l" rtl="0" eaLnBrk="0" fontAlgn="base" hangingPunct="0">
        <a:spcBef>
          <a:spcPct val="0"/>
        </a:spcBef>
        <a:spcAft>
          <a:spcPct val="0"/>
        </a:spcAft>
        <a:defRPr sz="4400">
          <a:solidFill>
            <a:schemeClr val="tx1"/>
          </a:solidFill>
          <a:latin typeface="Arial" charset="0"/>
        </a:defRPr>
      </a:lvl3pPr>
      <a:lvl4pPr algn="l" rtl="0" eaLnBrk="0" fontAlgn="base" hangingPunct="0">
        <a:spcBef>
          <a:spcPct val="0"/>
        </a:spcBef>
        <a:spcAft>
          <a:spcPct val="0"/>
        </a:spcAft>
        <a:defRPr sz="4400">
          <a:solidFill>
            <a:schemeClr val="tx1"/>
          </a:solidFill>
          <a:latin typeface="Arial" charset="0"/>
        </a:defRPr>
      </a:lvl4pPr>
      <a:lvl5pPr algn="l" rtl="0" eaLnBrk="0" fontAlgn="base" hangingPunct="0">
        <a:spcBef>
          <a:spcPct val="0"/>
        </a:spcBef>
        <a:spcAft>
          <a:spcPct val="0"/>
        </a:spcAft>
        <a:defRPr sz="4400">
          <a:solidFill>
            <a:schemeClr val="tx1"/>
          </a:solidFill>
          <a:latin typeface="Arial" charset="0"/>
        </a:defRPr>
      </a:lvl5pPr>
      <a:lvl6pPr marL="457200" algn="l" rtl="0" fontAlgn="base">
        <a:spcBef>
          <a:spcPct val="0"/>
        </a:spcBef>
        <a:spcAft>
          <a:spcPct val="0"/>
        </a:spcAft>
        <a:defRPr sz="4400">
          <a:solidFill>
            <a:schemeClr val="tx1"/>
          </a:solidFill>
          <a:latin typeface="Arial" charset="0"/>
        </a:defRPr>
      </a:lvl6pPr>
      <a:lvl7pPr marL="914400" algn="l" rtl="0" fontAlgn="base">
        <a:spcBef>
          <a:spcPct val="0"/>
        </a:spcBef>
        <a:spcAft>
          <a:spcPct val="0"/>
        </a:spcAft>
        <a:defRPr sz="4400">
          <a:solidFill>
            <a:schemeClr val="tx1"/>
          </a:solidFill>
          <a:latin typeface="Arial" charset="0"/>
        </a:defRPr>
      </a:lvl7pPr>
      <a:lvl8pPr marL="1371600" algn="l" rtl="0" fontAlgn="base">
        <a:spcBef>
          <a:spcPct val="0"/>
        </a:spcBef>
        <a:spcAft>
          <a:spcPct val="0"/>
        </a:spcAft>
        <a:defRPr sz="4400">
          <a:solidFill>
            <a:schemeClr val="tx1"/>
          </a:solidFill>
          <a:latin typeface="Arial" charset="0"/>
        </a:defRPr>
      </a:lvl8pPr>
      <a:lvl9pPr marL="1828800" algn="l" rtl="0" fontAlgn="base">
        <a:spcBef>
          <a:spcPct val="0"/>
        </a:spcBef>
        <a:spcAft>
          <a:spcPct val="0"/>
        </a:spcAft>
        <a:defRPr sz="4400">
          <a:solidFill>
            <a:schemeClr val="tx1"/>
          </a:solidFill>
          <a:latin typeface="Arial" charset="0"/>
        </a:defRPr>
      </a:lvl9pPr>
    </p:titleStyle>
    <p:bodyStyle>
      <a:lvl1pPr marL="342900" indent="-342900" algn="l" rtl="0" eaLnBrk="0" fontAlgn="base" hangingPunct="0">
        <a:spcBef>
          <a:spcPct val="20000"/>
        </a:spcBef>
        <a:spcAft>
          <a:spcPct val="0"/>
        </a:spcAft>
        <a:buClr>
          <a:schemeClr val="bg2"/>
        </a:buClr>
        <a:buSzPct val="75000"/>
        <a:buFont typeface="Wingdings"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SzPct val="80000"/>
        <a:buFont typeface="Wingdings" pitchFamily="2" charset="2"/>
        <a:buChar char="¨"/>
        <a:defRPr sz="2800">
          <a:solidFill>
            <a:schemeClr val="tx1"/>
          </a:solidFill>
          <a:latin typeface="+mn-lt"/>
        </a:defRPr>
      </a:lvl2pPr>
      <a:lvl3pPr marL="1143000" indent="-228600" algn="l" rtl="0" eaLnBrk="0" fontAlgn="base" hangingPunct="0">
        <a:spcBef>
          <a:spcPct val="20000"/>
        </a:spcBef>
        <a:spcAft>
          <a:spcPct val="0"/>
        </a:spcAft>
        <a:buClr>
          <a:schemeClr val="bg2"/>
        </a:buClr>
        <a:buSzPct val="65000"/>
        <a:buFont typeface="Wingdings" pitchFamily="2" charset="2"/>
        <a:buChar char="n"/>
        <a:defRPr sz="2400">
          <a:solidFill>
            <a:schemeClr val="tx1"/>
          </a:solidFill>
          <a:latin typeface="+mn-lt"/>
        </a:defRPr>
      </a:lvl3pPr>
      <a:lvl4pPr marL="1600200" indent="-228600" algn="l" rtl="0" eaLnBrk="0" fontAlgn="base" hangingPunct="0">
        <a:spcBef>
          <a:spcPct val="20000"/>
        </a:spcBef>
        <a:spcAft>
          <a:spcPct val="0"/>
        </a:spcAft>
        <a:buClr>
          <a:schemeClr val="accent2"/>
        </a:buClr>
        <a:buSzPct val="70000"/>
        <a:buFont typeface="Wingdings" pitchFamily="2" charset="2"/>
        <a:buChar char="¨"/>
        <a:defRPr sz="2000">
          <a:solidFill>
            <a:schemeClr val="tx1"/>
          </a:solidFill>
          <a:latin typeface="+mn-lt"/>
        </a:defRPr>
      </a:lvl4pPr>
      <a:lvl5pPr marL="2057400" indent="-228600" algn="l" rtl="0" eaLnBrk="0" fontAlgn="base" hangingPunct="0">
        <a:spcBef>
          <a:spcPct val="20000"/>
        </a:spcBef>
        <a:spcAft>
          <a:spcPct val="0"/>
        </a:spcAft>
        <a:buClr>
          <a:schemeClr val="bg2"/>
        </a:buClr>
        <a:buFont typeface="Wingdings" pitchFamily="2" charset="2"/>
        <a:buChar char="§"/>
        <a:defRPr sz="2000">
          <a:solidFill>
            <a:schemeClr val="tx1"/>
          </a:solidFill>
          <a:latin typeface="+mn-lt"/>
        </a:defRPr>
      </a:lvl5pPr>
      <a:lvl6pPr marL="25146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6pPr>
      <a:lvl7pPr marL="29718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7pPr>
      <a:lvl8pPr marL="34290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8pPr>
      <a:lvl9pPr marL="38862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38"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40"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42"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44"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46"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48"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50"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52"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54"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56"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Arial" charset="0"/>
              </a:defRPr>
            </a:lvl1pPr>
          </a:lstStyle>
          <a:p>
            <a:pPr fontAlgn="base">
              <a:spcBef>
                <a:spcPct val="0"/>
              </a:spcBef>
              <a:spcAft>
                <a:spcPct val="0"/>
              </a:spcAft>
              <a:defRPr/>
            </a:pPr>
            <a:endParaRPr lang="en-US">
              <a:solidFill>
                <a:srgbClr val="000000"/>
              </a:solidFill>
            </a:endParaRPr>
          </a:p>
        </p:txBody>
      </p:sp>
      <p:sp>
        <p:nvSpPr>
          <p:cNvPr id="338947" name="Rectangle 3"/>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Arial Black" pitchFamily="34" charset="0"/>
              </a:defRPr>
            </a:lvl1pPr>
          </a:lstStyle>
          <a:p>
            <a:pPr fontAlgn="base">
              <a:spcBef>
                <a:spcPct val="0"/>
              </a:spcBef>
              <a:spcAft>
                <a:spcPct val="0"/>
              </a:spcAft>
              <a:defRPr/>
            </a:pPr>
            <a:fld id="{DF4C14C1-A49D-40BF-9D31-588E7BBBA284}" type="slidenum">
              <a:rPr lang="en-US">
                <a:solidFill>
                  <a:srgbClr val="000000"/>
                </a:solidFill>
              </a:rPr>
              <a:pPr fontAlgn="base">
                <a:spcBef>
                  <a:spcPct val="0"/>
                </a:spcBef>
                <a:spcAft>
                  <a:spcPct val="0"/>
                </a:spcAft>
                <a:defRPr/>
              </a:pPr>
              <a:t>‹#›</a:t>
            </a:fld>
            <a:endParaRPr lang="en-US">
              <a:solidFill>
                <a:srgbClr val="000000"/>
              </a:solidFill>
            </a:endParaRPr>
          </a:p>
        </p:txBody>
      </p:sp>
      <p:grpSp>
        <p:nvGrpSpPr>
          <p:cNvPr id="1028" name="Group 4"/>
          <p:cNvGrpSpPr>
            <a:grpSpLocks/>
          </p:cNvGrpSpPr>
          <p:nvPr/>
        </p:nvGrpSpPr>
        <p:grpSpPr bwMode="auto">
          <a:xfrm>
            <a:off x="0" y="0"/>
            <a:ext cx="9144000" cy="546100"/>
            <a:chOff x="0" y="0"/>
            <a:chExt cx="5760" cy="344"/>
          </a:xfrm>
        </p:grpSpPr>
        <p:sp>
          <p:nvSpPr>
            <p:cNvPr id="338949" name="Rectangle 5"/>
            <p:cNvSpPr>
              <a:spLocks noChangeArrowheads="1"/>
            </p:cNvSpPr>
            <p:nvPr/>
          </p:nvSpPr>
          <p:spPr bwMode="auto">
            <a:xfrm>
              <a:off x="0" y="0"/>
              <a:ext cx="180" cy="336"/>
            </a:xfrm>
            <a:prstGeom prst="rect">
              <a:avLst/>
            </a:prstGeom>
            <a:gradFill rotWithShape="0">
              <a:gsLst>
                <a:gs pos="0">
                  <a:schemeClr val="folHlink"/>
                </a:gs>
                <a:gs pos="100000">
                  <a:schemeClr val="bg1"/>
                </a:gs>
              </a:gsLst>
              <a:lin ang="0" scaled="1"/>
            </a:gradFill>
            <a:ln w="9525">
              <a:noFill/>
              <a:miter lim="800000"/>
              <a:headEnd/>
              <a:tailEnd/>
            </a:ln>
            <a:effectLst/>
          </p:spPr>
          <p:txBody>
            <a:bodyPr wrap="none" anchor="ctr"/>
            <a:lstStyle/>
            <a:p>
              <a:pPr algn="ctr" fontAlgn="base">
                <a:spcBef>
                  <a:spcPct val="0"/>
                </a:spcBef>
                <a:spcAft>
                  <a:spcPct val="0"/>
                </a:spcAft>
                <a:defRPr/>
              </a:pPr>
              <a:endParaRPr lang="en-US" sz="2400">
                <a:solidFill>
                  <a:srgbClr val="000000"/>
                </a:solidFill>
                <a:latin typeface="Times New Roman" pitchFamily="18" charset="0"/>
              </a:endParaRPr>
            </a:p>
          </p:txBody>
        </p:sp>
        <p:sp>
          <p:nvSpPr>
            <p:cNvPr id="338950" name="Rectangle 6"/>
            <p:cNvSpPr>
              <a:spLocks noChangeArrowheads="1"/>
            </p:cNvSpPr>
            <p:nvPr/>
          </p:nvSpPr>
          <p:spPr bwMode="auto">
            <a:xfrm>
              <a:off x="260" y="85"/>
              <a:ext cx="5500" cy="173"/>
            </a:xfrm>
            <a:prstGeom prst="rect">
              <a:avLst/>
            </a:prstGeom>
            <a:gradFill rotWithShape="0">
              <a:gsLst>
                <a:gs pos="0">
                  <a:schemeClr val="bg2"/>
                </a:gs>
                <a:gs pos="100000">
                  <a:schemeClr val="bg1"/>
                </a:gs>
              </a:gsLst>
              <a:lin ang="0" scaled="1"/>
            </a:gra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338951" name="Rectangle 7"/>
            <p:cNvSpPr>
              <a:spLocks noChangeArrowheads="1"/>
            </p:cNvSpPr>
            <p:nvPr/>
          </p:nvSpPr>
          <p:spPr bwMode="auto">
            <a:xfrm>
              <a:off x="258" y="85"/>
              <a:ext cx="87" cy="89"/>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2" name="Rectangle 8"/>
            <p:cNvSpPr>
              <a:spLocks noChangeArrowheads="1"/>
            </p:cNvSpPr>
            <p:nvPr/>
          </p:nvSpPr>
          <p:spPr bwMode="auto">
            <a:xfrm>
              <a:off x="345" y="0"/>
              <a:ext cx="88" cy="87"/>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3" name="Rectangle 9"/>
            <p:cNvSpPr>
              <a:spLocks noChangeArrowheads="1"/>
            </p:cNvSpPr>
            <p:nvPr/>
          </p:nvSpPr>
          <p:spPr bwMode="auto">
            <a:xfrm>
              <a:off x="345" y="85"/>
              <a:ext cx="88" cy="89"/>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sp>
          <p:nvSpPr>
            <p:cNvPr id="338954" name="Rectangle 10"/>
            <p:cNvSpPr>
              <a:spLocks noChangeArrowheads="1"/>
            </p:cNvSpPr>
            <p:nvPr/>
          </p:nvSpPr>
          <p:spPr bwMode="auto">
            <a:xfrm>
              <a:off x="173" y="173"/>
              <a:ext cx="86" cy="87"/>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5" name="Rectangle 11"/>
            <p:cNvSpPr>
              <a:spLocks noChangeArrowheads="1"/>
            </p:cNvSpPr>
            <p:nvPr/>
          </p:nvSpPr>
          <p:spPr bwMode="auto">
            <a:xfrm>
              <a:off x="83" y="86"/>
              <a:ext cx="89" cy="87"/>
            </a:xfrm>
            <a:prstGeom prst="rect">
              <a:avLst/>
            </a:prstGeom>
            <a:solidFill>
              <a:schemeClr val="bg2"/>
            </a:soli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338956" name="Rectangle 12"/>
            <p:cNvSpPr>
              <a:spLocks noChangeArrowheads="1"/>
            </p:cNvSpPr>
            <p:nvPr/>
          </p:nvSpPr>
          <p:spPr bwMode="auto">
            <a:xfrm>
              <a:off x="258" y="171"/>
              <a:ext cx="87" cy="87"/>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sp>
          <p:nvSpPr>
            <p:cNvPr id="338957" name="Rectangle 13"/>
            <p:cNvSpPr>
              <a:spLocks noChangeArrowheads="1"/>
            </p:cNvSpPr>
            <p:nvPr/>
          </p:nvSpPr>
          <p:spPr bwMode="auto">
            <a:xfrm>
              <a:off x="173" y="258"/>
              <a:ext cx="86" cy="86"/>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grpSp>
      <p:sp>
        <p:nvSpPr>
          <p:cNvPr id="1029" name="Rectangle 14"/>
          <p:cNvSpPr>
            <a:spLocks noGrp="1" noChangeArrowheads="1"/>
          </p:cNvSpPr>
          <p:nvPr>
            <p:ph type="title"/>
          </p:nvPr>
        </p:nvSpPr>
        <p:spPr bwMode="auto">
          <a:xfrm>
            <a:off x="457200" y="457200"/>
            <a:ext cx="8229600" cy="13716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30" name="Rectangle 15"/>
          <p:cNvSpPr>
            <a:spLocks noGrp="1" noChangeArrowheads="1"/>
          </p:cNvSpPr>
          <p:nvPr>
            <p:ph type="body" idx="1"/>
          </p:nvPr>
        </p:nvSpPr>
        <p:spPr bwMode="auto">
          <a:xfrm>
            <a:off x="457200" y="1981200"/>
            <a:ext cx="8229600" cy="3886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38960" name="Rectangle 16"/>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Arial" charset="0"/>
              </a:defRPr>
            </a:lvl1pPr>
          </a:lstStyle>
          <a:p>
            <a:pPr fontAlgn="base">
              <a:spcBef>
                <a:spcPct val="0"/>
              </a:spcBef>
              <a:spcAft>
                <a:spcPct val="0"/>
              </a:spcAft>
              <a:defRPr/>
            </a:pPr>
            <a:endParaRPr lang="en-US">
              <a:solidFill>
                <a:srgbClr val="000000"/>
              </a:solidFill>
            </a:endParaRPr>
          </a:p>
        </p:txBody>
      </p:sp>
    </p:spTree>
  </p:cSld>
  <p:clrMap bg1="lt1" tx1="dk1" bg2="lt2" tx2="dk2" accent1="accent1" accent2="accent2" accent3="accent3" accent4="accent4" accent5="accent5" accent6="accent6" hlink="hlink" folHlink="folHlink"/>
  <p:sldLayoutIdLst>
    <p:sldLayoutId id="2147483668" r:id="rId1"/>
  </p:sldLayoutIdLst>
  <p:txStyles>
    <p:titleStyle>
      <a:lvl1pPr algn="l" rtl="0" eaLnBrk="0" fontAlgn="base" hangingPunct="0">
        <a:spcBef>
          <a:spcPct val="0"/>
        </a:spcBef>
        <a:spcAft>
          <a:spcPct val="0"/>
        </a:spcAft>
        <a:defRPr sz="4400">
          <a:solidFill>
            <a:schemeClr val="tx1"/>
          </a:solidFill>
          <a:latin typeface="+mj-lt"/>
          <a:ea typeface="+mj-ea"/>
          <a:cs typeface="+mj-cs"/>
        </a:defRPr>
      </a:lvl1pPr>
      <a:lvl2pPr algn="l" rtl="0" eaLnBrk="0" fontAlgn="base" hangingPunct="0">
        <a:spcBef>
          <a:spcPct val="0"/>
        </a:spcBef>
        <a:spcAft>
          <a:spcPct val="0"/>
        </a:spcAft>
        <a:defRPr sz="4400">
          <a:solidFill>
            <a:schemeClr val="tx1"/>
          </a:solidFill>
          <a:latin typeface="Arial" charset="0"/>
        </a:defRPr>
      </a:lvl2pPr>
      <a:lvl3pPr algn="l" rtl="0" eaLnBrk="0" fontAlgn="base" hangingPunct="0">
        <a:spcBef>
          <a:spcPct val="0"/>
        </a:spcBef>
        <a:spcAft>
          <a:spcPct val="0"/>
        </a:spcAft>
        <a:defRPr sz="4400">
          <a:solidFill>
            <a:schemeClr val="tx1"/>
          </a:solidFill>
          <a:latin typeface="Arial" charset="0"/>
        </a:defRPr>
      </a:lvl3pPr>
      <a:lvl4pPr algn="l" rtl="0" eaLnBrk="0" fontAlgn="base" hangingPunct="0">
        <a:spcBef>
          <a:spcPct val="0"/>
        </a:spcBef>
        <a:spcAft>
          <a:spcPct val="0"/>
        </a:spcAft>
        <a:defRPr sz="4400">
          <a:solidFill>
            <a:schemeClr val="tx1"/>
          </a:solidFill>
          <a:latin typeface="Arial" charset="0"/>
        </a:defRPr>
      </a:lvl4pPr>
      <a:lvl5pPr algn="l" rtl="0" eaLnBrk="0" fontAlgn="base" hangingPunct="0">
        <a:spcBef>
          <a:spcPct val="0"/>
        </a:spcBef>
        <a:spcAft>
          <a:spcPct val="0"/>
        </a:spcAft>
        <a:defRPr sz="4400">
          <a:solidFill>
            <a:schemeClr val="tx1"/>
          </a:solidFill>
          <a:latin typeface="Arial" charset="0"/>
        </a:defRPr>
      </a:lvl5pPr>
      <a:lvl6pPr marL="457200" algn="l" rtl="0" fontAlgn="base">
        <a:spcBef>
          <a:spcPct val="0"/>
        </a:spcBef>
        <a:spcAft>
          <a:spcPct val="0"/>
        </a:spcAft>
        <a:defRPr sz="4400">
          <a:solidFill>
            <a:schemeClr val="tx1"/>
          </a:solidFill>
          <a:latin typeface="Arial" charset="0"/>
        </a:defRPr>
      </a:lvl6pPr>
      <a:lvl7pPr marL="914400" algn="l" rtl="0" fontAlgn="base">
        <a:spcBef>
          <a:spcPct val="0"/>
        </a:spcBef>
        <a:spcAft>
          <a:spcPct val="0"/>
        </a:spcAft>
        <a:defRPr sz="4400">
          <a:solidFill>
            <a:schemeClr val="tx1"/>
          </a:solidFill>
          <a:latin typeface="Arial" charset="0"/>
        </a:defRPr>
      </a:lvl7pPr>
      <a:lvl8pPr marL="1371600" algn="l" rtl="0" fontAlgn="base">
        <a:spcBef>
          <a:spcPct val="0"/>
        </a:spcBef>
        <a:spcAft>
          <a:spcPct val="0"/>
        </a:spcAft>
        <a:defRPr sz="4400">
          <a:solidFill>
            <a:schemeClr val="tx1"/>
          </a:solidFill>
          <a:latin typeface="Arial" charset="0"/>
        </a:defRPr>
      </a:lvl8pPr>
      <a:lvl9pPr marL="1828800" algn="l" rtl="0" fontAlgn="base">
        <a:spcBef>
          <a:spcPct val="0"/>
        </a:spcBef>
        <a:spcAft>
          <a:spcPct val="0"/>
        </a:spcAft>
        <a:defRPr sz="4400">
          <a:solidFill>
            <a:schemeClr val="tx1"/>
          </a:solidFill>
          <a:latin typeface="Arial" charset="0"/>
        </a:defRPr>
      </a:lvl9pPr>
    </p:titleStyle>
    <p:bodyStyle>
      <a:lvl1pPr marL="342900" indent="-342900" algn="l" rtl="0" eaLnBrk="0" fontAlgn="base" hangingPunct="0">
        <a:spcBef>
          <a:spcPct val="20000"/>
        </a:spcBef>
        <a:spcAft>
          <a:spcPct val="0"/>
        </a:spcAft>
        <a:buClr>
          <a:schemeClr val="bg2"/>
        </a:buClr>
        <a:buSzPct val="75000"/>
        <a:buFont typeface="Wingdings"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SzPct val="80000"/>
        <a:buFont typeface="Wingdings" pitchFamily="2" charset="2"/>
        <a:buChar char="¨"/>
        <a:defRPr sz="2800">
          <a:solidFill>
            <a:schemeClr val="tx1"/>
          </a:solidFill>
          <a:latin typeface="+mn-lt"/>
        </a:defRPr>
      </a:lvl2pPr>
      <a:lvl3pPr marL="1143000" indent="-228600" algn="l" rtl="0" eaLnBrk="0" fontAlgn="base" hangingPunct="0">
        <a:spcBef>
          <a:spcPct val="20000"/>
        </a:spcBef>
        <a:spcAft>
          <a:spcPct val="0"/>
        </a:spcAft>
        <a:buClr>
          <a:schemeClr val="bg2"/>
        </a:buClr>
        <a:buSzPct val="65000"/>
        <a:buFont typeface="Wingdings" pitchFamily="2" charset="2"/>
        <a:buChar char="n"/>
        <a:defRPr sz="2400">
          <a:solidFill>
            <a:schemeClr val="tx1"/>
          </a:solidFill>
          <a:latin typeface="+mn-lt"/>
        </a:defRPr>
      </a:lvl3pPr>
      <a:lvl4pPr marL="1600200" indent="-228600" algn="l" rtl="0" eaLnBrk="0" fontAlgn="base" hangingPunct="0">
        <a:spcBef>
          <a:spcPct val="20000"/>
        </a:spcBef>
        <a:spcAft>
          <a:spcPct val="0"/>
        </a:spcAft>
        <a:buClr>
          <a:schemeClr val="accent2"/>
        </a:buClr>
        <a:buSzPct val="70000"/>
        <a:buFont typeface="Wingdings" pitchFamily="2" charset="2"/>
        <a:buChar char="¨"/>
        <a:defRPr sz="2000">
          <a:solidFill>
            <a:schemeClr val="tx1"/>
          </a:solidFill>
          <a:latin typeface="+mn-lt"/>
        </a:defRPr>
      </a:lvl4pPr>
      <a:lvl5pPr marL="2057400" indent="-228600" algn="l" rtl="0" eaLnBrk="0" fontAlgn="base" hangingPunct="0">
        <a:spcBef>
          <a:spcPct val="20000"/>
        </a:spcBef>
        <a:spcAft>
          <a:spcPct val="0"/>
        </a:spcAft>
        <a:buClr>
          <a:schemeClr val="bg2"/>
        </a:buClr>
        <a:buFont typeface="Wingdings" pitchFamily="2" charset="2"/>
        <a:buChar char="§"/>
        <a:defRPr sz="2000">
          <a:solidFill>
            <a:schemeClr val="tx1"/>
          </a:solidFill>
          <a:latin typeface="+mn-lt"/>
        </a:defRPr>
      </a:lvl5pPr>
      <a:lvl6pPr marL="25146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6pPr>
      <a:lvl7pPr marL="29718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7pPr>
      <a:lvl8pPr marL="34290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8pPr>
      <a:lvl9pPr marL="38862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58"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60"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62"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02" name="Freeform 2"/>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812 w 5740"/>
                <a:gd name="T1" fmla="*/ 88 h 4316"/>
                <a:gd name="T2" fmla="*/ 0 w 5740"/>
                <a:gd name="T3" fmla="*/ 88 h 4316"/>
                <a:gd name="T4" fmla="*/ 0 w 5740"/>
                <a:gd name="T5" fmla="*/ 0 h 4316"/>
                <a:gd name="T6" fmla="*/ 5812 w 5740"/>
                <a:gd name="T7" fmla="*/ 0 h 4316"/>
                <a:gd name="T8" fmla="*/ 5812 w 5740"/>
                <a:gd name="T9" fmla="*/ 88 h 4316"/>
                <a:gd name="T10" fmla="*/ 5812 w 5740"/>
                <a:gd name="T11" fmla="*/ 88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307206"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7"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8"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09"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0"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1" name="Freeform 11"/>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2" name="Freeform 12"/>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3" name="Freeform 13"/>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4" name="Freeform 14"/>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5" name="Freeform 15"/>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16"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307218"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19"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0"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1"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2"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3"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4"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5"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26" name="Freeform 26"/>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7" name="Freeform 27"/>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8" name="Freeform 28"/>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29" name="Freeform 29"/>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32" name="Freeform 32"/>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3" name="Freeform 33"/>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4" name="Freeform 34"/>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307237" name="Freeform 37"/>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8" name="Freeform 38"/>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39" name="Freeform 39"/>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0" name="Freeform 40"/>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1" name="Freeform 41"/>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2" name="Freeform 42"/>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3" name="Freeform 43"/>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307245" name="Freeform 45"/>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6" name="Freeform 46"/>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7" name="Freeform 47"/>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defRPr/>
                </a:pPr>
                <a:endParaRPr lang="en-US">
                  <a:solidFill>
                    <a:srgbClr val="FFFFFF"/>
                  </a:solidFill>
                </a:endParaRPr>
              </a:p>
            </p:txBody>
          </p:sp>
          <p:sp>
            <p:nvSpPr>
              <p:cNvPr id="307248"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49"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0"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1"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2"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sp>
            <p:nvSpPr>
              <p:cNvPr id="307253"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defRPr/>
                </a:pPr>
                <a:endParaRPr lang="en-US">
                  <a:solidFill>
                    <a:srgbClr val="FFFFFF"/>
                  </a:solidFill>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13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13 w 382"/>
                  <a:gd name="T19" fmla="*/ 96 h 96"/>
                  <a:gd name="T20" fmla="*/ 267 w 382"/>
                  <a:gd name="T21" fmla="*/ 90 h 96"/>
                  <a:gd name="T22" fmla="*/ 315 w 382"/>
                  <a:gd name="T23" fmla="*/ 84 h 96"/>
                  <a:gd name="T24" fmla="*/ 356 w 382"/>
                  <a:gd name="T25" fmla="*/ 66 h 96"/>
                  <a:gd name="T26" fmla="*/ 386 w 382"/>
                  <a:gd name="T27" fmla="*/ 42 h 96"/>
                  <a:gd name="T28" fmla="*/ 380 w 382"/>
                  <a:gd name="T29" fmla="*/ 42 h 96"/>
                  <a:gd name="T30" fmla="*/ 350 w 382"/>
                  <a:gd name="T31" fmla="*/ 66 h 96"/>
                  <a:gd name="T32" fmla="*/ 309 w 382"/>
                  <a:gd name="T33" fmla="*/ 78 h 96"/>
                  <a:gd name="T34" fmla="*/ 267 w 382"/>
                  <a:gd name="T35" fmla="*/ 90 h 96"/>
                  <a:gd name="T36" fmla="*/ 213 w 382"/>
                  <a:gd name="T37" fmla="*/ 96 h 96"/>
                  <a:gd name="T38" fmla="*/ 213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23 w 185"/>
                  <a:gd name="T5" fmla="*/ 36 h 210"/>
                  <a:gd name="T6" fmla="*/ 159 w 185"/>
                  <a:gd name="T7" fmla="*/ 72 h 210"/>
                  <a:gd name="T8" fmla="*/ 165 w 185"/>
                  <a:gd name="T9" fmla="*/ 90 h 210"/>
                  <a:gd name="T10" fmla="*/ 171 w 185"/>
                  <a:gd name="T11" fmla="*/ 114 h 210"/>
                  <a:gd name="T12" fmla="*/ 165 w 185"/>
                  <a:gd name="T13" fmla="*/ 138 h 210"/>
                  <a:gd name="T14" fmla="*/ 153 w 185"/>
                  <a:gd name="T15" fmla="*/ 162 h 210"/>
                  <a:gd name="T16" fmla="*/ 123 w 185"/>
                  <a:gd name="T17" fmla="*/ 180 h 210"/>
                  <a:gd name="T18" fmla="*/ 90 w 185"/>
                  <a:gd name="T19" fmla="*/ 198 h 210"/>
                  <a:gd name="T20" fmla="*/ 100 w 185"/>
                  <a:gd name="T21" fmla="*/ 210 h 210"/>
                  <a:gd name="T22" fmla="*/ 135 w 185"/>
                  <a:gd name="T23" fmla="*/ 192 h 210"/>
                  <a:gd name="T24" fmla="*/ 165 w 185"/>
                  <a:gd name="T25" fmla="*/ 168 h 210"/>
                  <a:gd name="T26" fmla="*/ 183 w 185"/>
                  <a:gd name="T27" fmla="*/ 144 h 210"/>
                  <a:gd name="T28" fmla="*/ 189 w 185"/>
                  <a:gd name="T29" fmla="*/ 114 h 210"/>
                  <a:gd name="T30" fmla="*/ 183 w 185"/>
                  <a:gd name="T31" fmla="*/ 90 h 210"/>
                  <a:gd name="T32" fmla="*/ 177 w 185"/>
                  <a:gd name="T33" fmla="*/ 66 h 210"/>
                  <a:gd name="T34" fmla="*/ 159 w 185"/>
                  <a:gd name="T35" fmla="*/ 48 h 210"/>
                  <a:gd name="T36" fmla="*/ 135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mtClean="0">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eaLnBrk="0" fontAlgn="base" hangingPunct="0">
                    <a:spcBef>
                      <a:spcPct val="0"/>
                    </a:spcBef>
                    <a:spcAft>
                      <a:spcPct val="0"/>
                    </a:spcAft>
                    <a:defRPr/>
                  </a:pPr>
                  <a:endParaRPr lang="en-US" altLang="en-US" smtClean="0">
                    <a:solidFill>
                      <a:srgbClr val="FFFFFF"/>
                    </a:solidFill>
                  </a:endParaRPr>
                </a:p>
              </p:txBody>
            </p:sp>
          </p:grpSp>
        </p:grpSp>
      </p:grpSp>
      <p:sp>
        <p:nvSpPr>
          <p:cNvPr id="307267" name="Rectangle 67"/>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smtClean="0"/>
              <a:t>Click to edit Master title style</a:t>
            </a:r>
          </a:p>
        </p:txBody>
      </p:sp>
      <p:sp>
        <p:nvSpPr>
          <p:cNvPr id="307268" name="Rectangle 68"/>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269" name="Rectangle 69"/>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0" name="Rectangle 70"/>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endParaRPr lang="en-US" altLang="en-US">
              <a:solidFill>
                <a:srgbClr val="FFFFFF"/>
              </a:solidFill>
            </a:endParaRPr>
          </a:p>
        </p:txBody>
      </p:sp>
      <p:sp>
        <p:nvSpPr>
          <p:cNvPr id="307271" name="Rectangle 71"/>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latin typeface="Arial" pitchFamily="34" charset="0"/>
              </a:defRPr>
            </a:lvl1pPr>
          </a:lstStyle>
          <a:p>
            <a:pPr fontAlgn="base">
              <a:spcBef>
                <a:spcPct val="0"/>
              </a:spcBef>
              <a:spcAft>
                <a:spcPct val="0"/>
              </a:spcAft>
              <a:defRPr/>
            </a:pPr>
            <a:fld id="{ED8BDA27-9ED0-456E-BA95-42A6F927CA1D}" type="slidenum">
              <a:rPr lang="en-US" altLang="en-US">
                <a:solidFill>
                  <a:srgbClr val="FFFFFF"/>
                </a:solidFill>
              </a:rPr>
              <a:pPr fontAlgn="base">
                <a:spcBef>
                  <a:spcPct val="0"/>
                </a:spcBef>
                <a:spcAft>
                  <a:spcPct val="0"/>
                </a:spcAft>
                <a:defRPr/>
              </a:pPr>
              <a:t>‹#›</a:t>
            </a:fld>
            <a:endParaRPr lang="en-US" alt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483764" r:id="rId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766"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768"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770"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772"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774"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776"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Arial" charset="0"/>
              </a:defRPr>
            </a:lvl1pPr>
          </a:lstStyle>
          <a:p>
            <a:pPr fontAlgn="base">
              <a:spcBef>
                <a:spcPct val="0"/>
              </a:spcBef>
              <a:spcAft>
                <a:spcPct val="0"/>
              </a:spcAft>
              <a:defRPr/>
            </a:pPr>
            <a:endParaRPr lang="en-US">
              <a:solidFill>
                <a:srgbClr val="000000"/>
              </a:solidFill>
            </a:endParaRPr>
          </a:p>
        </p:txBody>
      </p:sp>
      <p:sp>
        <p:nvSpPr>
          <p:cNvPr id="338947" name="Rectangle 3"/>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Arial Black" pitchFamily="34" charset="0"/>
              </a:defRPr>
            </a:lvl1pPr>
          </a:lstStyle>
          <a:p>
            <a:pPr fontAlgn="base">
              <a:spcBef>
                <a:spcPct val="0"/>
              </a:spcBef>
              <a:spcAft>
                <a:spcPct val="0"/>
              </a:spcAft>
              <a:defRPr/>
            </a:pPr>
            <a:fld id="{DF4C14C1-A49D-40BF-9D31-588E7BBBA284}" type="slidenum">
              <a:rPr lang="en-US">
                <a:solidFill>
                  <a:srgbClr val="000000"/>
                </a:solidFill>
              </a:rPr>
              <a:pPr fontAlgn="base">
                <a:spcBef>
                  <a:spcPct val="0"/>
                </a:spcBef>
                <a:spcAft>
                  <a:spcPct val="0"/>
                </a:spcAft>
                <a:defRPr/>
              </a:pPr>
              <a:t>‹#›</a:t>
            </a:fld>
            <a:endParaRPr lang="en-US">
              <a:solidFill>
                <a:srgbClr val="000000"/>
              </a:solidFill>
            </a:endParaRPr>
          </a:p>
        </p:txBody>
      </p:sp>
      <p:grpSp>
        <p:nvGrpSpPr>
          <p:cNvPr id="1028" name="Group 4"/>
          <p:cNvGrpSpPr>
            <a:grpSpLocks/>
          </p:cNvGrpSpPr>
          <p:nvPr/>
        </p:nvGrpSpPr>
        <p:grpSpPr bwMode="auto">
          <a:xfrm>
            <a:off x="0" y="0"/>
            <a:ext cx="9144000" cy="546100"/>
            <a:chOff x="0" y="0"/>
            <a:chExt cx="5760" cy="344"/>
          </a:xfrm>
        </p:grpSpPr>
        <p:sp>
          <p:nvSpPr>
            <p:cNvPr id="338949" name="Rectangle 5"/>
            <p:cNvSpPr>
              <a:spLocks noChangeArrowheads="1"/>
            </p:cNvSpPr>
            <p:nvPr/>
          </p:nvSpPr>
          <p:spPr bwMode="auto">
            <a:xfrm>
              <a:off x="0" y="0"/>
              <a:ext cx="180" cy="336"/>
            </a:xfrm>
            <a:prstGeom prst="rect">
              <a:avLst/>
            </a:prstGeom>
            <a:gradFill rotWithShape="0">
              <a:gsLst>
                <a:gs pos="0">
                  <a:schemeClr val="folHlink"/>
                </a:gs>
                <a:gs pos="100000">
                  <a:schemeClr val="bg1"/>
                </a:gs>
              </a:gsLst>
              <a:lin ang="0" scaled="1"/>
            </a:gradFill>
            <a:ln w="9525">
              <a:noFill/>
              <a:miter lim="800000"/>
              <a:headEnd/>
              <a:tailEnd/>
            </a:ln>
            <a:effectLst/>
          </p:spPr>
          <p:txBody>
            <a:bodyPr wrap="none" anchor="ctr"/>
            <a:lstStyle/>
            <a:p>
              <a:pPr algn="ctr" fontAlgn="base">
                <a:spcBef>
                  <a:spcPct val="0"/>
                </a:spcBef>
                <a:spcAft>
                  <a:spcPct val="0"/>
                </a:spcAft>
                <a:defRPr/>
              </a:pPr>
              <a:endParaRPr lang="en-US" sz="2400">
                <a:solidFill>
                  <a:srgbClr val="000000"/>
                </a:solidFill>
                <a:latin typeface="Times New Roman" pitchFamily="18" charset="0"/>
              </a:endParaRPr>
            </a:p>
          </p:txBody>
        </p:sp>
        <p:sp>
          <p:nvSpPr>
            <p:cNvPr id="338950" name="Rectangle 6"/>
            <p:cNvSpPr>
              <a:spLocks noChangeArrowheads="1"/>
            </p:cNvSpPr>
            <p:nvPr/>
          </p:nvSpPr>
          <p:spPr bwMode="auto">
            <a:xfrm>
              <a:off x="260" y="85"/>
              <a:ext cx="5500" cy="173"/>
            </a:xfrm>
            <a:prstGeom prst="rect">
              <a:avLst/>
            </a:prstGeom>
            <a:gradFill rotWithShape="0">
              <a:gsLst>
                <a:gs pos="0">
                  <a:schemeClr val="bg2"/>
                </a:gs>
                <a:gs pos="100000">
                  <a:schemeClr val="bg1"/>
                </a:gs>
              </a:gsLst>
              <a:lin ang="0" scaled="1"/>
            </a:gra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338951" name="Rectangle 7"/>
            <p:cNvSpPr>
              <a:spLocks noChangeArrowheads="1"/>
            </p:cNvSpPr>
            <p:nvPr/>
          </p:nvSpPr>
          <p:spPr bwMode="auto">
            <a:xfrm>
              <a:off x="258" y="85"/>
              <a:ext cx="87" cy="89"/>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2" name="Rectangle 8"/>
            <p:cNvSpPr>
              <a:spLocks noChangeArrowheads="1"/>
            </p:cNvSpPr>
            <p:nvPr/>
          </p:nvSpPr>
          <p:spPr bwMode="auto">
            <a:xfrm>
              <a:off x="345" y="0"/>
              <a:ext cx="88" cy="87"/>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3" name="Rectangle 9"/>
            <p:cNvSpPr>
              <a:spLocks noChangeArrowheads="1"/>
            </p:cNvSpPr>
            <p:nvPr/>
          </p:nvSpPr>
          <p:spPr bwMode="auto">
            <a:xfrm>
              <a:off x="345" y="85"/>
              <a:ext cx="88" cy="89"/>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sp>
          <p:nvSpPr>
            <p:cNvPr id="338954" name="Rectangle 10"/>
            <p:cNvSpPr>
              <a:spLocks noChangeArrowheads="1"/>
            </p:cNvSpPr>
            <p:nvPr/>
          </p:nvSpPr>
          <p:spPr bwMode="auto">
            <a:xfrm>
              <a:off x="173" y="173"/>
              <a:ext cx="86" cy="87"/>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5" name="Rectangle 11"/>
            <p:cNvSpPr>
              <a:spLocks noChangeArrowheads="1"/>
            </p:cNvSpPr>
            <p:nvPr/>
          </p:nvSpPr>
          <p:spPr bwMode="auto">
            <a:xfrm>
              <a:off x="83" y="86"/>
              <a:ext cx="89" cy="87"/>
            </a:xfrm>
            <a:prstGeom prst="rect">
              <a:avLst/>
            </a:prstGeom>
            <a:solidFill>
              <a:schemeClr val="bg2"/>
            </a:soli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338956" name="Rectangle 12"/>
            <p:cNvSpPr>
              <a:spLocks noChangeArrowheads="1"/>
            </p:cNvSpPr>
            <p:nvPr/>
          </p:nvSpPr>
          <p:spPr bwMode="auto">
            <a:xfrm>
              <a:off x="258" y="171"/>
              <a:ext cx="87" cy="87"/>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sp>
          <p:nvSpPr>
            <p:cNvPr id="338957" name="Rectangle 13"/>
            <p:cNvSpPr>
              <a:spLocks noChangeArrowheads="1"/>
            </p:cNvSpPr>
            <p:nvPr/>
          </p:nvSpPr>
          <p:spPr bwMode="auto">
            <a:xfrm>
              <a:off x="173" y="258"/>
              <a:ext cx="86" cy="86"/>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grpSp>
      <p:sp>
        <p:nvSpPr>
          <p:cNvPr id="1029" name="Rectangle 14"/>
          <p:cNvSpPr>
            <a:spLocks noGrp="1" noChangeArrowheads="1"/>
          </p:cNvSpPr>
          <p:nvPr>
            <p:ph type="title"/>
          </p:nvPr>
        </p:nvSpPr>
        <p:spPr bwMode="auto">
          <a:xfrm>
            <a:off x="457200" y="457200"/>
            <a:ext cx="8229600" cy="13716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30" name="Rectangle 15"/>
          <p:cNvSpPr>
            <a:spLocks noGrp="1" noChangeArrowheads="1"/>
          </p:cNvSpPr>
          <p:nvPr>
            <p:ph type="body" idx="1"/>
          </p:nvPr>
        </p:nvSpPr>
        <p:spPr bwMode="auto">
          <a:xfrm>
            <a:off x="457200" y="1981200"/>
            <a:ext cx="8229600" cy="3886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38960" name="Rectangle 16"/>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Arial" charset="0"/>
              </a:defRPr>
            </a:lvl1pPr>
          </a:lstStyle>
          <a:p>
            <a:pPr fontAlgn="base">
              <a:spcBef>
                <a:spcPct val="0"/>
              </a:spcBef>
              <a:spcAft>
                <a:spcPct val="0"/>
              </a:spcAft>
              <a:defRPr/>
            </a:pPr>
            <a:endParaRPr lang="en-US">
              <a:solidFill>
                <a:srgbClr val="000000"/>
              </a:solidFill>
            </a:endParaRPr>
          </a:p>
        </p:txBody>
      </p:sp>
    </p:spTree>
  </p:cSld>
  <p:clrMap bg1="lt1" tx1="dk1" bg2="lt2" tx2="dk2" accent1="accent1" accent2="accent2" accent3="accent3" accent4="accent4" accent5="accent5" accent6="accent6" hlink="hlink" folHlink="folHlink"/>
  <p:sldLayoutIdLst>
    <p:sldLayoutId id="2147483670" r:id="rId1"/>
  </p:sldLayoutIdLst>
  <p:txStyles>
    <p:titleStyle>
      <a:lvl1pPr algn="l" rtl="0" eaLnBrk="0" fontAlgn="base" hangingPunct="0">
        <a:spcBef>
          <a:spcPct val="0"/>
        </a:spcBef>
        <a:spcAft>
          <a:spcPct val="0"/>
        </a:spcAft>
        <a:defRPr sz="4400">
          <a:solidFill>
            <a:schemeClr val="tx1"/>
          </a:solidFill>
          <a:latin typeface="+mj-lt"/>
          <a:ea typeface="+mj-ea"/>
          <a:cs typeface="+mj-cs"/>
        </a:defRPr>
      </a:lvl1pPr>
      <a:lvl2pPr algn="l" rtl="0" eaLnBrk="0" fontAlgn="base" hangingPunct="0">
        <a:spcBef>
          <a:spcPct val="0"/>
        </a:spcBef>
        <a:spcAft>
          <a:spcPct val="0"/>
        </a:spcAft>
        <a:defRPr sz="4400">
          <a:solidFill>
            <a:schemeClr val="tx1"/>
          </a:solidFill>
          <a:latin typeface="Arial" charset="0"/>
        </a:defRPr>
      </a:lvl2pPr>
      <a:lvl3pPr algn="l" rtl="0" eaLnBrk="0" fontAlgn="base" hangingPunct="0">
        <a:spcBef>
          <a:spcPct val="0"/>
        </a:spcBef>
        <a:spcAft>
          <a:spcPct val="0"/>
        </a:spcAft>
        <a:defRPr sz="4400">
          <a:solidFill>
            <a:schemeClr val="tx1"/>
          </a:solidFill>
          <a:latin typeface="Arial" charset="0"/>
        </a:defRPr>
      </a:lvl3pPr>
      <a:lvl4pPr algn="l" rtl="0" eaLnBrk="0" fontAlgn="base" hangingPunct="0">
        <a:spcBef>
          <a:spcPct val="0"/>
        </a:spcBef>
        <a:spcAft>
          <a:spcPct val="0"/>
        </a:spcAft>
        <a:defRPr sz="4400">
          <a:solidFill>
            <a:schemeClr val="tx1"/>
          </a:solidFill>
          <a:latin typeface="Arial" charset="0"/>
        </a:defRPr>
      </a:lvl4pPr>
      <a:lvl5pPr algn="l" rtl="0" eaLnBrk="0" fontAlgn="base" hangingPunct="0">
        <a:spcBef>
          <a:spcPct val="0"/>
        </a:spcBef>
        <a:spcAft>
          <a:spcPct val="0"/>
        </a:spcAft>
        <a:defRPr sz="4400">
          <a:solidFill>
            <a:schemeClr val="tx1"/>
          </a:solidFill>
          <a:latin typeface="Arial" charset="0"/>
        </a:defRPr>
      </a:lvl5pPr>
      <a:lvl6pPr marL="457200" algn="l" rtl="0" fontAlgn="base">
        <a:spcBef>
          <a:spcPct val="0"/>
        </a:spcBef>
        <a:spcAft>
          <a:spcPct val="0"/>
        </a:spcAft>
        <a:defRPr sz="4400">
          <a:solidFill>
            <a:schemeClr val="tx1"/>
          </a:solidFill>
          <a:latin typeface="Arial" charset="0"/>
        </a:defRPr>
      </a:lvl6pPr>
      <a:lvl7pPr marL="914400" algn="l" rtl="0" fontAlgn="base">
        <a:spcBef>
          <a:spcPct val="0"/>
        </a:spcBef>
        <a:spcAft>
          <a:spcPct val="0"/>
        </a:spcAft>
        <a:defRPr sz="4400">
          <a:solidFill>
            <a:schemeClr val="tx1"/>
          </a:solidFill>
          <a:latin typeface="Arial" charset="0"/>
        </a:defRPr>
      </a:lvl7pPr>
      <a:lvl8pPr marL="1371600" algn="l" rtl="0" fontAlgn="base">
        <a:spcBef>
          <a:spcPct val="0"/>
        </a:spcBef>
        <a:spcAft>
          <a:spcPct val="0"/>
        </a:spcAft>
        <a:defRPr sz="4400">
          <a:solidFill>
            <a:schemeClr val="tx1"/>
          </a:solidFill>
          <a:latin typeface="Arial" charset="0"/>
        </a:defRPr>
      </a:lvl8pPr>
      <a:lvl9pPr marL="1828800" algn="l" rtl="0" fontAlgn="base">
        <a:spcBef>
          <a:spcPct val="0"/>
        </a:spcBef>
        <a:spcAft>
          <a:spcPct val="0"/>
        </a:spcAft>
        <a:defRPr sz="4400">
          <a:solidFill>
            <a:schemeClr val="tx1"/>
          </a:solidFill>
          <a:latin typeface="Arial" charset="0"/>
        </a:defRPr>
      </a:lvl9pPr>
    </p:titleStyle>
    <p:bodyStyle>
      <a:lvl1pPr marL="342900" indent="-342900" algn="l" rtl="0" eaLnBrk="0" fontAlgn="base" hangingPunct="0">
        <a:spcBef>
          <a:spcPct val="20000"/>
        </a:spcBef>
        <a:spcAft>
          <a:spcPct val="0"/>
        </a:spcAft>
        <a:buClr>
          <a:schemeClr val="bg2"/>
        </a:buClr>
        <a:buSzPct val="75000"/>
        <a:buFont typeface="Wingdings"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SzPct val="80000"/>
        <a:buFont typeface="Wingdings" pitchFamily="2" charset="2"/>
        <a:buChar char="¨"/>
        <a:defRPr sz="2800">
          <a:solidFill>
            <a:schemeClr val="tx1"/>
          </a:solidFill>
          <a:latin typeface="+mn-lt"/>
        </a:defRPr>
      </a:lvl2pPr>
      <a:lvl3pPr marL="1143000" indent="-228600" algn="l" rtl="0" eaLnBrk="0" fontAlgn="base" hangingPunct="0">
        <a:spcBef>
          <a:spcPct val="20000"/>
        </a:spcBef>
        <a:spcAft>
          <a:spcPct val="0"/>
        </a:spcAft>
        <a:buClr>
          <a:schemeClr val="bg2"/>
        </a:buClr>
        <a:buSzPct val="65000"/>
        <a:buFont typeface="Wingdings" pitchFamily="2" charset="2"/>
        <a:buChar char="n"/>
        <a:defRPr sz="2400">
          <a:solidFill>
            <a:schemeClr val="tx1"/>
          </a:solidFill>
          <a:latin typeface="+mn-lt"/>
        </a:defRPr>
      </a:lvl3pPr>
      <a:lvl4pPr marL="1600200" indent="-228600" algn="l" rtl="0" eaLnBrk="0" fontAlgn="base" hangingPunct="0">
        <a:spcBef>
          <a:spcPct val="20000"/>
        </a:spcBef>
        <a:spcAft>
          <a:spcPct val="0"/>
        </a:spcAft>
        <a:buClr>
          <a:schemeClr val="accent2"/>
        </a:buClr>
        <a:buSzPct val="70000"/>
        <a:buFont typeface="Wingdings" pitchFamily="2" charset="2"/>
        <a:buChar char="¨"/>
        <a:defRPr sz="2000">
          <a:solidFill>
            <a:schemeClr val="tx1"/>
          </a:solidFill>
          <a:latin typeface="+mn-lt"/>
        </a:defRPr>
      </a:lvl4pPr>
      <a:lvl5pPr marL="2057400" indent="-228600" algn="l" rtl="0" eaLnBrk="0" fontAlgn="base" hangingPunct="0">
        <a:spcBef>
          <a:spcPct val="20000"/>
        </a:spcBef>
        <a:spcAft>
          <a:spcPct val="0"/>
        </a:spcAft>
        <a:buClr>
          <a:schemeClr val="bg2"/>
        </a:buClr>
        <a:buFont typeface="Wingdings" pitchFamily="2" charset="2"/>
        <a:buChar char="§"/>
        <a:defRPr sz="2000">
          <a:solidFill>
            <a:schemeClr val="tx1"/>
          </a:solidFill>
          <a:latin typeface="+mn-lt"/>
        </a:defRPr>
      </a:lvl5pPr>
      <a:lvl6pPr marL="25146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6pPr>
      <a:lvl7pPr marL="29718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7pPr>
      <a:lvl8pPr marL="34290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8pPr>
      <a:lvl9pPr marL="38862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778"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780"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782"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784"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786"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788"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790"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792"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794"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796"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Arial" charset="0"/>
              </a:defRPr>
            </a:lvl1pPr>
          </a:lstStyle>
          <a:p>
            <a:pPr fontAlgn="base">
              <a:spcBef>
                <a:spcPct val="0"/>
              </a:spcBef>
              <a:spcAft>
                <a:spcPct val="0"/>
              </a:spcAft>
              <a:defRPr/>
            </a:pPr>
            <a:endParaRPr lang="en-US">
              <a:solidFill>
                <a:srgbClr val="000000"/>
              </a:solidFill>
            </a:endParaRPr>
          </a:p>
        </p:txBody>
      </p:sp>
      <p:sp>
        <p:nvSpPr>
          <p:cNvPr id="338947" name="Rectangle 3"/>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Arial Black" pitchFamily="34" charset="0"/>
              </a:defRPr>
            </a:lvl1pPr>
          </a:lstStyle>
          <a:p>
            <a:pPr fontAlgn="base">
              <a:spcBef>
                <a:spcPct val="0"/>
              </a:spcBef>
              <a:spcAft>
                <a:spcPct val="0"/>
              </a:spcAft>
              <a:defRPr/>
            </a:pPr>
            <a:fld id="{DF4C14C1-A49D-40BF-9D31-588E7BBBA284}" type="slidenum">
              <a:rPr lang="en-US">
                <a:solidFill>
                  <a:srgbClr val="000000"/>
                </a:solidFill>
              </a:rPr>
              <a:pPr fontAlgn="base">
                <a:spcBef>
                  <a:spcPct val="0"/>
                </a:spcBef>
                <a:spcAft>
                  <a:spcPct val="0"/>
                </a:spcAft>
                <a:defRPr/>
              </a:pPr>
              <a:t>‹#›</a:t>
            </a:fld>
            <a:endParaRPr lang="en-US">
              <a:solidFill>
                <a:srgbClr val="000000"/>
              </a:solidFill>
            </a:endParaRPr>
          </a:p>
        </p:txBody>
      </p:sp>
      <p:grpSp>
        <p:nvGrpSpPr>
          <p:cNvPr id="1028" name="Group 4"/>
          <p:cNvGrpSpPr>
            <a:grpSpLocks/>
          </p:cNvGrpSpPr>
          <p:nvPr/>
        </p:nvGrpSpPr>
        <p:grpSpPr bwMode="auto">
          <a:xfrm>
            <a:off x="0" y="0"/>
            <a:ext cx="9144000" cy="546100"/>
            <a:chOff x="0" y="0"/>
            <a:chExt cx="5760" cy="344"/>
          </a:xfrm>
        </p:grpSpPr>
        <p:sp>
          <p:nvSpPr>
            <p:cNvPr id="338949" name="Rectangle 5"/>
            <p:cNvSpPr>
              <a:spLocks noChangeArrowheads="1"/>
            </p:cNvSpPr>
            <p:nvPr/>
          </p:nvSpPr>
          <p:spPr bwMode="auto">
            <a:xfrm>
              <a:off x="0" y="0"/>
              <a:ext cx="180" cy="336"/>
            </a:xfrm>
            <a:prstGeom prst="rect">
              <a:avLst/>
            </a:prstGeom>
            <a:gradFill rotWithShape="0">
              <a:gsLst>
                <a:gs pos="0">
                  <a:schemeClr val="folHlink"/>
                </a:gs>
                <a:gs pos="100000">
                  <a:schemeClr val="bg1"/>
                </a:gs>
              </a:gsLst>
              <a:lin ang="0" scaled="1"/>
            </a:gradFill>
            <a:ln w="9525">
              <a:noFill/>
              <a:miter lim="800000"/>
              <a:headEnd/>
              <a:tailEnd/>
            </a:ln>
            <a:effectLst/>
          </p:spPr>
          <p:txBody>
            <a:bodyPr wrap="none" anchor="ctr"/>
            <a:lstStyle/>
            <a:p>
              <a:pPr algn="ctr" fontAlgn="base">
                <a:spcBef>
                  <a:spcPct val="0"/>
                </a:spcBef>
                <a:spcAft>
                  <a:spcPct val="0"/>
                </a:spcAft>
                <a:defRPr/>
              </a:pPr>
              <a:endParaRPr lang="en-US" sz="2400">
                <a:solidFill>
                  <a:srgbClr val="000000"/>
                </a:solidFill>
                <a:latin typeface="Times New Roman" pitchFamily="18" charset="0"/>
              </a:endParaRPr>
            </a:p>
          </p:txBody>
        </p:sp>
        <p:sp>
          <p:nvSpPr>
            <p:cNvPr id="338950" name="Rectangle 6"/>
            <p:cNvSpPr>
              <a:spLocks noChangeArrowheads="1"/>
            </p:cNvSpPr>
            <p:nvPr/>
          </p:nvSpPr>
          <p:spPr bwMode="auto">
            <a:xfrm>
              <a:off x="260" y="85"/>
              <a:ext cx="5500" cy="173"/>
            </a:xfrm>
            <a:prstGeom prst="rect">
              <a:avLst/>
            </a:prstGeom>
            <a:gradFill rotWithShape="0">
              <a:gsLst>
                <a:gs pos="0">
                  <a:schemeClr val="bg2"/>
                </a:gs>
                <a:gs pos="100000">
                  <a:schemeClr val="bg1"/>
                </a:gs>
              </a:gsLst>
              <a:lin ang="0" scaled="1"/>
            </a:gra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338951" name="Rectangle 7"/>
            <p:cNvSpPr>
              <a:spLocks noChangeArrowheads="1"/>
            </p:cNvSpPr>
            <p:nvPr/>
          </p:nvSpPr>
          <p:spPr bwMode="auto">
            <a:xfrm>
              <a:off x="258" y="85"/>
              <a:ext cx="87" cy="89"/>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2" name="Rectangle 8"/>
            <p:cNvSpPr>
              <a:spLocks noChangeArrowheads="1"/>
            </p:cNvSpPr>
            <p:nvPr/>
          </p:nvSpPr>
          <p:spPr bwMode="auto">
            <a:xfrm>
              <a:off x="345" y="0"/>
              <a:ext cx="88" cy="87"/>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3" name="Rectangle 9"/>
            <p:cNvSpPr>
              <a:spLocks noChangeArrowheads="1"/>
            </p:cNvSpPr>
            <p:nvPr/>
          </p:nvSpPr>
          <p:spPr bwMode="auto">
            <a:xfrm>
              <a:off x="345" y="85"/>
              <a:ext cx="88" cy="89"/>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sp>
          <p:nvSpPr>
            <p:cNvPr id="338954" name="Rectangle 10"/>
            <p:cNvSpPr>
              <a:spLocks noChangeArrowheads="1"/>
            </p:cNvSpPr>
            <p:nvPr/>
          </p:nvSpPr>
          <p:spPr bwMode="auto">
            <a:xfrm>
              <a:off x="173" y="173"/>
              <a:ext cx="86" cy="87"/>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5" name="Rectangle 11"/>
            <p:cNvSpPr>
              <a:spLocks noChangeArrowheads="1"/>
            </p:cNvSpPr>
            <p:nvPr/>
          </p:nvSpPr>
          <p:spPr bwMode="auto">
            <a:xfrm>
              <a:off x="83" y="86"/>
              <a:ext cx="89" cy="87"/>
            </a:xfrm>
            <a:prstGeom prst="rect">
              <a:avLst/>
            </a:prstGeom>
            <a:solidFill>
              <a:schemeClr val="bg2"/>
            </a:soli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338956" name="Rectangle 12"/>
            <p:cNvSpPr>
              <a:spLocks noChangeArrowheads="1"/>
            </p:cNvSpPr>
            <p:nvPr/>
          </p:nvSpPr>
          <p:spPr bwMode="auto">
            <a:xfrm>
              <a:off x="258" y="171"/>
              <a:ext cx="87" cy="87"/>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sp>
          <p:nvSpPr>
            <p:cNvPr id="338957" name="Rectangle 13"/>
            <p:cNvSpPr>
              <a:spLocks noChangeArrowheads="1"/>
            </p:cNvSpPr>
            <p:nvPr/>
          </p:nvSpPr>
          <p:spPr bwMode="auto">
            <a:xfrm>
              <a:off x="173" y="258"/>
              <a:ext cx="86" cy="86"/>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grpSp>
      <p:sp>
        <p:nvSpPr>
          <p:cNvPr id="1029" name="Rectangle 14"/>
          <p:cNvSpPr>
            <a:spLocks noGrp="1" noChangeArrowheads="1"/>
          </p:cNvSpPr>
          <p:nvPr>
            <p:ph type="title"/>
          </p:nvPr>
        </p:nvSpPr>
        <p:spPr bwMode="auto">
          <a:xfrm>
            <a:off x="457200" y="457200"/>
            <a:ext cx="8229600" cy="13716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30" name="Rectangle 15"/>
          <p:cNvSpPr>
            <a:spLocks noGrp="1" noChangeArrowheads="1"/>
          </p:cNvSpPr>
          <p:nvPr>
            <p:ph type="body" idx="1"/>
          </p:nvPr>
        </p:nvSpPr>
        <p:spPr bwMode="auto">
          <a:xfrm>
            <a:off x="457200" y="1981200"/>
            <a:ext cx="8229600" cy="3886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38960" name="Rectangle 16"/>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Arial" charset="0"/>
              </a:defRPr>
            </a:lvl1pPr>
          </a:lstStyle>
          <a:p>
            <a:pPr fontAlgn="base">
              <a:spcBef>
                <a:spcPct val="0"/>
              </a:spcBef>
              <a:spcAft>
                <a:spcPct val="0"/>
              </a:spcAft>
              <a:defRPr/>
            </a:pPr>
            <a:endParaRPr lang="en-US">
              <a:solidFill>
                <a:srgbClr val="000000"/>
              </a:solidFill>
            </a:endParaRPr>
          </a:p>
        </p:txBody>
      </p:sp>
    </p:spTree>
  </p:cSld>
  <p:clrMap bg1="lt1" tx1="dk1" bg2="lt2" tx2="dk2" accent1="accent1" accent2="accent2" accent3="accent3" accent4="accent4" accent5="accent5" accent6="accent6" hlink="hlink" folHlink="folHlink"/>
  <p:sldLayoutIdLst>
    <p:sldLayoutId id="2147483672" r:id="rId1"/>
  </p:sldLayoutIdLst>
  <p:txStyles>
    <p:titleStyle>
      <a:lvl1pPr algn="l" rtl="0" eaLnBrk="0" fontAlgn="base" hangingPunct="0">
        <a:spcBef>
          <a:spcPct val="0"/>
        </a:spcBef>
        <a:spcAft>
          <a:spcPct val="0"/>
        </a:spcAft>
        <a:defRPr sz="4400">
          <a:solidFill>
            <a:schemeClr val="tx1"/>
          </a:solidFill>
          <a:latin typeface="+mj-lt"/>
          <a:ea typeface="+mj-ea"/>
          <a:cs typeface="+mj-cs"/>
        </a:defRPr>
      </a:lvl1pPr>
      <a:lvl2pPr algn="l" rtl="0" eaLnBrk="0" fontAlgn="base" hangingPunct="0">
        <a:spcBef>
          <a:spcPct val="0"/>
        </a:spcBef>
        <a:spcAft>
          <a:spcPct val="0"/>
        </a:spcAft>
        <a:defRPr sz="4400">
          <a:solidFill>
            <a:schemeClr val="tx1"/>
          </a:solidFill>
          <a:latin typeface="Arial" charset="0"/>
        </a:defRPr>
      </a:lvl2pPr>
      <a:lvl3pPr algn="l" rtl="0" eaLnBrk="0" fontAlgn="base" hangingPunct="0">
        <a:spcBef>
          <a:spcPct val="0"/>
        </a:spcBef>
        <a:spcAft>
          <a:spcPct val="0"/>
        </a:spcAft>
        <a:defRPr sz="4400">
          <a:solidFill>
            <a:schemeClr val="tx1"/>
          </a:solidFill>
          <a:latin typeface="Arial" charset="0"/>
        </a:defRPr>
      </a:lvl3pPr>
      <a:lvl4pPr algn="l" rtl="0" eaLnBrk="0" fontAlgn="base" hangingPunct="0">
        <a:spcBef>
          <a:spcPct val="0"/>
        </a:spcBef>
        <a:spcAft>
          <a:spcPct val="0"/>
        </a:spcAft>
        <a:defRPr sz="4400">
          <a:solidFill>
            <a:schemeClr val="tx1"/>
          </a:solidFill>
          <a:latin typeface="Arial" charset="0"/>
        </a:defRPr>
      </a:lvl4pPr>
      <a:lvl5pPr algn="l" rtl="0" eaLnBrk="0" fontAlgn="base" hangingPunct="0">
        <a:spcBef>
          <a:spcPct val="0"/>
        </a:spcBef>
        <a:spcAft>
          <a:spcPct val="0"/>
        </a:spcAft>
        <a:defRPr sz="4400">
          <a:solidFill>
            <a:schemeClr val="tx1"/>
          </a:solidFill>
          <a:latin typeface="Arial" charset="0"/>
        </a:defRPr>
      </a:lvl5pPr>
      <a:lvl6pPr marL="457200" algn="l" rtl="0" fontAlgn="base">
        <a:spcBef>
          <a:spcPct val="0"/>
        </a:spcBef>
        <a:spcAft>
          <a:spcPct val="0"/>
        </a:spcAft>
        <a:defRPr sz="4400">
          <a:solidFill>
            <a:schemeClr val="tx1"/>
          </a:solidFill>
          <a:latin typeface="Arial" charset="0"/>
        </a:defRPr>
      </a:lvl6pPr>
      <a:lvl7pPr marL="914400" algn="l" rtl="0" fontAlgn="base">
        <a:spcBef>
          <a:spcPct val="0"/>
        </a:spcBef>
        <a:spcAft>
          <a:spcPct val="0"/>
        </a:spcAft>
        <a:defRPr sz="4400">
          <a:solidFill>
            <a:schemeClr val="tx1"/>
          </a:solidFill>
          <a:latin typeface="Arial" charset="0"/>
        </a:defRPr>
      </a:lvl7pPr>
      <a:lvl8pPr marL="1371600" algn="l" rtl="0" fontAlgn="base">
        <a:spcBef>
          <a:spcPct val="0"/>
        </a:spcBef>
        <a:spcAft>
          <a:spcPct val="0"/>
        </a:spcAft>
        <a:defRPr sz="4400">
          <a:solidFill>
            <a:schemeClr val="tx1"/>
          </a:solidFill>
          <a:latin typeface="Arial" charset="0"/>
        </a:defRPr>
      </a:lvl8pPr>
      <a:lvl9pPr marL="1828800" algn="l" rtl="0" fontAlgn="base">
        <a:spcBef>
          <a:spcPct val="0"/>
        </a:spcBef>
        <a:spcAft>
          <a:spcPct val="0"/>
        </a:spcAft>
        <a:defRPr sz="4400">
          <a:solidFill>
            <a:schemeClr val="tx1"/>
          </a:solidFill>
          <a:latin typeface="Arial" charset="0"/>
        </a:defRPr>
      </a:lvl9pPr>
    </p:titleStyle>
    <p:bodyStyle>
      <a:lvl1pPr marL="342900" indent="-342900" algn="l" rtl="0" eaLnBrk="0" fontAlgn="base" hangingPunct="0">
        <a:spcBef>
          <a:spcPct val="20000"/>
        </a:spcBef>
        <a:spcAft>
          <a:spcPct val="0"/>
        </a:spcAft>
        <a:buClr>
          <a:schemeClr val="bg2"/>
        </a:buClr>
        <a:buSzPct val="75000"/>
        <a:buFont typeface="Wingdings"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SzPct val="80000"/>
        <a:buFont typeface="Wingdings" pitchFamily="2" charset="2"/>
        <a:buChar char="¨"/>
        <a:defRPr sz="2800">
          <a:solidFill>
            <a:schemeClr val="tx1"/>
          </a:solidFill>
          <a:latin typeface="+mn-lt"/>
        </a:defRPr>
      </a:lvl2pPr>
      <a:lvl3pPr marL="1143000" indent="-228600" algn="l" rtl="0" eaLnBrk="0" fontAlgn="base" hangingPunct="0">
        <a:spcBef>
          <a:spcPct val="20000"/>
        </a:spcBef>
        <a:spcAft>
          <a:spcPct val="0"/>
        </a:spcAft>
        <a:buClr>
          <a:schemeClr val="bg2"/>
        </a:buClr>
        <a:buSzPct val="65000"/>
        <a:buFont typeface="Wingdings" pitchFamily="2" charset="2"/>
        <a:buChar char="n"/>
        <a:defRPr sz="2400">
          <a:solidFill>
            <a:schemeClr val="tx1"/>
          </a:solidFill>
          <a:latin typeface="+mn-lt"/>
        </a:defRPr>
      </a:lvl3pPr>
      <a:lvl4pPr marL="1600200" indent="-228600" algn="l" rtl="0" eaLnBrk="0" fontAlgn="base" hangingPunct="0">
        <a:spcBef>
          <a:spcPct val="20000"/>
        </a:spcBef>
        <a:spcAft>
          <a:spcPct val="0"/>
        </a:spcAft>
        <a:buClr>
          <a:schemeClr val="accent2"/>
        </a:buClr>
        <a:buSzPct val="70000"/>
        <a:buFont typeface="Wingdings" pitchFamily="2" charset="2"/>
        <a:buChar char="¨"/>
        <a:defRPr sz="2000">
          <a:solidFill>
            <a:schemeClr val="tx1"/>
          </a:solidFill>
          <a:latin typeface="+mn-lt"/>
        </a:defRPr>
      </a:lvl4pPr>
      <a:lvl5pPr marL="2057400" indent="-228600" algn="l" rtl="0" eaLnBrk="0" fontAlgn="base" hangingPunct="0">
        <a:spcBef>
          <a:spcPct val="20000"/>
        </a:spcBef>
        <a:spcAft>
          <a:spcPct val="0"/>
        </a:spcAft>
        <a:buClr>
          <a:schemeClr val="bg2"/>
        </a:buClr>
        <a:buFont typeface="Wingdings" pitchFamily="2" charset="2"/>
        <a:buChar char="§"/>
        <a:defRPr sz="2000">
          <a:solidFill>
            <a:schemeClr val="tx1"/>
          </a:solidFill>
          <a:latin typeface="+mn-lt"/>
        </a:defRPr>
      </a:lvl5pPr>
      <a:lvl6pPr marL="25146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6pPr>
      <a:lvl7pPr marL="29718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7pPr>
      <a:lvl8pPr marL="34290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8pPr>
      <a:lvl9pPr marL="38862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798"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800"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802"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804"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806"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808"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810"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812"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814"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816"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Arial" charset="0"/>
              </a:defRPr>
            </a:lvl1pPr>
          </a:lstStyle>
          <a:p>
            <a:pPr fontAlgn="base">
              <a:spcBef>
                <a:spcPct val="0"/>
              </a:spcBef>
              <a:spcAft>
                <a:spcPct val="0"/>
              </a:spcAft>
              <a:defRPr/>
            </a:pPr>
            <a:endParaRPr lang="en-US">
              <a:solidFill>
                <a:srgbClr val="000000"/>
              </a:solidFill>
            </a:endParaRPr>
          </a:p>
        </p:txBody>
      </p:sp>
      <p:sp>
        <p:nvSpPr>
          <p:cNvPr id="338947" name="Rectangle 3"/>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Arial Black" pitchFamily="34" charset="0"/>
              </a:defRPr>
            </a:lvl1pPr>
          </a:lstStyle>
          <a:p>
            <a:pPr fontAlgn="base">
              <a:spcBef>
                <a:spcPct val="0"/>
              </a:spcBef>
              <a:spcAft>
                <a:spcPct val="0"/>
              </a:spcAft>
              <a:defRPr/>
            </a:pPr>
            <a:fld id="{DF4C14C1-A49D-40BF-9D31-588E7BBBA284}" type="slidenum">
              <a:rPr lang="en-US">
                <a:solidFill>
                  <a:srgbClr val="000000"/>
                </a:solidFill>
              </a:rPr>
              <a:pPr fontAlgn="base">
                <a:spcBef>
                  <a:spcPct val="0"/>
                </a:spcBef>
                <a:spcAft>
                  <a:spcPct val="0"/>
                </a:spcAft>
                <a:defRPr/>
              </a:pPr>
              <a:t>‹#›</a:t>
            </a:fld>
            <a:endParaRPr lang="en-US">
              <a:solidFill>
                <a:srgbClr val="000000"/>
              </a:solidFill>
            </a:endParaRPr>
          </a:p>
        </p:txBody>
      </p:sp>
      <p:grpSp>
        <p:nvGrpSpPr>
          <p:cNvPr id="1028" name="Group 4"/>
          <p:cNvGrpSpPr>
            <a:grpSpLocks/>
          </p:cNvGrpSpPr>
          <p:nvPr/>
        </p:nvGrpSpPr>
        <p:grpSpPr bwMode="auto">
          <a:xfrm>
            <a:off x="0" y="0"/>
            <a:ext cx="9144000" cy="546100"/>
            <a:chOff x="0" y="0"/>
            <a:chExt cx="5760" cy="344"/>
          </a:xfrm>
        </p:grpSpPr>
        <p:sp>
          <p:nvSpPr>
            <p:cNvPr id="338949" name="Rectangle 5"/>
            <p:cNvSpPr>
              <a:spLocks noChangeArrowheads="1"/>
            </p:cNvSpPr>
            <p:nvPr/>
          </p:nvSpPr>
          <p:spPr bwMode="auto">
            <a:xfrm>
              <a:off x="0" y="0"/>
              <a:ext cx="180" cy="336"/>
            </a:xfrm>
            <a:prstGeom prst="rect">
              <a:avLst/>
            </a:prstGeom>
            <a:gradFill rotWithShape="0">
              <a:gsLst>
                <a:gs pos="0">
                  <a:schemeClr val="folHlink"/>
                </a:gs>
                <a:gs pos="100000">
                  <a:schemeClr val="bg1"/>
                </a:gs>
              </a:gsLst>
              <a:lin ang="0" scaled="1"/>
            </a:gradFill>
            <a:ln w="9525">
              <a:noFill/>
              <a:miter lim="800000"/>
              <a:headEnd/>
              <a:tailEnd/>
            </a:ln>
            <a:effectLst/>
          </p:spPr>
          <p:txBody>
            <a:bodyPr wrap="none" anchor="ctr"/>
            <a:lstStyle/>
            <a:p>
              <a:pPr algn="ctr" fontAlgn="base">
                <a:spcBef>
                  <a:spcPct val="0"/>
                </a:spcBef>
                <a:spcAft>
                  <a:spcPct val="0"/>
                </a:spcAft>
                <a:defRPr/>
              </a:pPr>
              <a:endParaRPr lang="en-US" sz="2400">
                <a:solidFill>
                  <a:srgbClr val="000000"/>
                </a:solidFill>
                <a:latin typeface="Times New Roman" pitchFamily="18" charset="0"/>
              </a:endParaRPr>
            </a:p>
          </p:txBody>
        </p:sp>
        <p:sp>
          <p:nvSpPr>
            <p:cNvPr id="338950" name="Rectangle 6"/>
            <p:cNvSpPr>
              <a:spLocks noChangeArrowheads="1"/>
            </p:cNvSpPr>
            <p:nvPr/>
          </p:nvSpPr>
          <p:spPr bwMode="auto">
            <a:xfrm>
              <a:off x="260" y="85"/>
              <a:ext cx="5500" cy="173"/>
            </a:xfrm>
            <a:prstGeom prst="rect">
              <a:avLst/>
            </a:prstGeom>
            <a:gradFill rotWithShape="0">
              <a:gsLst>
                <a:gs pos="0">
                  <a:schemeClr val="bg2"/>
                </a:gs>
                <a:gs pos="100000">
                  <a:schemeClr val="bg1"/>
                </a:gs>
              </a:gsLst>
              <a:lin ang="0" scaled="1"/>
            </a:gra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338951" name="Rectangle 7"/>
            <p:cNvSpPr>
              <a:spLocks noChangeArrowheads="1"/>
            </p:cNvSpPr>
            <p:nvPr/>
          </p:nvSpPr>
          <p:spPr bwMode="auto">
            <a:xfrm>
              <a:off x="258" y="85"/>
              <a:ext cx="87" cy="89"/>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2" name="Rectangle 8"/>
            <p:cNvSpPr>
              <a:spLocks noChangeArrowheads="1"/>
            </p:cNvSpPr>
            <p:nvPr/>
          </p:nvSpPr>
          <p:spPr bwMode="auto">
            <a:xfrm>
              <a:off x="345" y="0"/>
              <a:ext cx="88" cy="87"/>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3" name="Rectangle 9"/>
            <p:cNvSpPr>
              <a:spLocks noChangeArrowheads="1"/>
            </p:cNvSpPr>
            <p:nvPr/>
          </p:nvSpPr>
          <p:spPr bwMode="auto">
            <a:xfrm>
              <a:off x="345" y="85"/>
              <a:ext cx="88" cy="89"/>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sp>
          <p:nvSpPr>
            <p:cNvPr id="338954" name="Rectangle 10"/>
            <p:cNvSpPr>
              <a:spLocks noChangeArrowheads="1"/>
            </p:cNvSpPr>
            <p:nvPr/>
          </p:nvSpPr>
          <p:spPr bwMode="auto">
            <a:xfrm>
              <a:off x="173" y="173"/>
              <a:ext cx="86" cy="87"/>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5" name="Rectangle 11"/>
            <p:cNvSpPr>
              <a:spLocks noChangeArrowheads="1"/>
            </p:cNvSpPr>
            <p:nvPr/>
          </p:nvSpPr>
          <p:spPr bwMode="auto">
            <a:xfrm>
              <a:off x="83" y="86"/>
              <a:ext cx="89" cy="87"/>
            </a:xfrm>
            <a:prstGeom prst="rect">
              <a:avLst/>
            </a:prstGeom>
            <a:solidFill>
              <a:schemeClr val="bg2"/>
            </a:soli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338956" name="Rectangle 12"/>
            <p:cNvSpPr>
              <a:spLocks noChangeArrowheads="1"/>
            </p:cNvSpPr>
            <p:nvPr/>
          </p:nvSpPr>
          <p:spPr bwMode="auto">
            <a:xfrm>
              <a:off x="258" y="171"/>
              <a:ext cx="87" cy="87"/>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sp>
          <p:nvSpPr>
            <p:cNvPr id="338957" name="Rectangle 13"/>
            <p:cNvSpPr>
              <a:spLocks noChangeArrowheads="1"/>
            </p:cNvSpPr>
            <p:nvPr/>
          </p:nvSpPr>
          <p:spPr bwMode="auto">
            <a:xfrm>
              <a:off x="173" y="258"/>
              <a:ext cx="86" cy="86"/>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grpSp>
      <p:sp>
        <p:nvSpPr>
          <p:cNvPr id="1029" name="Rectangle 14"/>
          <p:cNvSpPr>
            <a:spLocks noGrp="1" noChangeArrowheads="1"/>
          </p:cNvSpPr>
          <p:nvPr>
            <p:ph type="title"/>
          </p:nvPr>
        </p:nvSpPr>
        <p:spPr bwMode="auto">
          <a:xfrm>
            <a:off x="457200" y="457200"/>
            <a:ext cx="8229600" cy="13716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30" name="Rectangle 15"/>
          <p:cNvSpPr>
            <a:spLocks noGrp="1" noChangeArrowheads="1"/>
          </p:cNvSpPr>
          <p:nvPr>
            <p:ph type="body" idx="1"/>
          </p:nvPr>
        </p:nvSpPr>
        <p:spPr bwMode="auto">
          <a:xfrm>
            <a:off x="457200" y="1981200"/>
            <a:ext cx="8229600" cy="3886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38960" name="Rectangle 16"/>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Arial" charset="0"/>
              </a:defRPr>
            </a:lvl1pPr>
          </a:lstStyle>
          <a:p>
            <a:pPr fontAlgn="base">
              <a:spcBef>
                <a:spcPct val="0"/>
              </a:spcBef>
              <a:spcAft>
                <a:spcPct val="0"/>
              </a:spcAft>
              <a:defRPr/>
            </a:pPr>
            <a:endParaRPr lang="en-US">
              <a:solidFill>
                <a:srgbClr val="000000"/>
              </a:solidFill>
            </a:endParaRPr>
          </a:p>
        </p:txBody>
      </p:sp>
    </p:spTree>
  </p:cSld>
  <p:clrMap bg1="lt1" tx1="dk1" bg2="lt2" tx2="dk2" accent1="accent1" accent2="accent2" accent3="accent3" accent4="accent4" accent5="accent5" accent6="accent6" hlink="hlink" folHlink="folHlink"/>
  <p:sldLayoutIdLst>
    <p:sldLayoutId id="2147483674" r:id="rId1"/>
  </p:sldLayoutIdLst>
  <p:txStyles>
    <p:titleStyle>
      <a:lvl1pPr algn="l" rtl="0" eaLnBrk="0" fontAlgn="base" hangingPunct="0">
        <a:spcBef>
          <a:spcPct val="0"/>
        </a:spcBef>
        <a:spcAft>
          <a:spcPct val="0"/>
        </a:spcAft>
        <a:defRPr sz="4400">
          <a:solidFill>
            <a:schemeClr val="tx1"/>
          </a:solidFill>
          <a:latin typeface="+mj-lt"/>
          <a:ea typeface="+mj-ea"/>
          <a:cs typeface="+mj-cs"/>
        </a:defRPr>
      </a:lvl1pPr>
      <a:lvl2pPr algn="l" rtl="0" eaLnBrk="0" fontAlgn="base" hangingPunct="0">
        <a:spcBef>
          <a:spcPct val="0"/>
        </a:spcBef>
        <a:spcAft>
          <a:spcPct val="0"/>
        </a:spcAft>
        <a:defRPr sz="4400">
          <a:solidFill>
            <a:schemeClr val="tx1"/>
          </a:solidFill>
          <a:latin typeface="Arial" charset="0"/>
        </a:defRPr>
      </a:lvl2pPr>
      <a:lvl3pPr algn="l" rtl="0" eaLnBrk="0" fontAlgn="base" hangingPunct="0">
        <a:spcBef>
          <a:spcPct val="0"/>
        </a:spcBef>
        <a:spcAft>
          <a:spcPct val="0"/>
        </a:spcAft>
        <a:defRPr sz="4400">
          <a:solidFill>
            <a:schemeClr val="tx1"/>
          </a:solidFill>
          <a:latin typeface="Arial" charset="0"/>
        </a:defRPr>
      </a:lvl3pPr>
      <a:lvl4pPr algn="l" rtl="0" eaLnBrk="0" fontAlgn="base" hangingPunct="0">
        <a:spcBef>
          <a:spcPct val="0"/>
        </a:spcBef>
        <a:spcAft>
          <a:spcPct val="0"/>
        </a:spcAft>
        <a:defRPr sz="4400">
          <a:solidFill>
            <a:schemeClr val="tx1"/>
          </a:solidFill>
          <a:latin typeface="Arial" charset="0"/>
        </a:defRPr>
      </a:lvl4pPr>
      <a:lvl5pPr algn="l" rtl="0" eaLnBrk="0" fontAlgn="base" hangingPunct="0">
        <a:spcBef>
          <a:spcPct val="0"/>
        </a:spcBef>
        <a:spcAft>
          <a:spcPct val="0"/>
        </a:spcAft>
        <a:defRPr sz="4400">
          <a:solidFill>
            <a:schemeClr val="tx1"/>
          </a:solidFill>
          <a:latin typeface="Arial" charset="0"/>
        </a:defRPr>
      </a:lvl5pPr>
      <a:lvl6pPr marL="457200" algn="l" rtl="0" fontAlgn="base">
        <a:spcBef>
          <a:spcPct val="0"/>
        </a:spcBef>
        <a:spcAft>
          <a:spcPct val="0"/>
        </a:spcAft>
        <a:defRPr sz="4400">
          <a:solidFill>
            <a:schemeClr val="tx1"/>
          </a:solidFill>
          <a:latin typeface="Arial" charset="0"/>
        </a:defRPr>
      </a:lvl6pPr>
      <a:lvl7pPr marL="914400" algn="l" rtl="0" fontAlgn="base">
        <a:spcBef>
          <a:spcPct val="0"/>
        </a:spcBef>
        <a:spcAft>
          <a:spcPct val="0"/>
        </a:spcAft>
        <a:defRPr sz="4400">
          <a:solidFill>
            <a:schemeClr val="tx1"/>
          </a:solidFill>
          <a:latin typeface="Arial" charset="0"/>
        </a:defRPr>
      </a:lvl7pPr>
      <a:lvl8pPr marL="1371600" algn="l" rtl="0" fontAlgn="base">
        <a:spcBef>
          <a:spcPct val="0"/>
        </a:spcBef>
        <a:spcAft>
          <a:spcPct val="0"/>
        </a:spcAft>
        <a:defRPr sz="4400">
          <a:solidFill>
            <a:schemeClr val="tx1"/>
          </a:solidFill>
          <a:latin typeface="Arial" charset="0"/>
        </a:defRPr>
      </a:lvl8pPr>
      <a:lvl9pPr marL="1828800" algn="l" rtl="0" fontAlgn="base">
        <a:spcBef>
          <a:spcPct val="0"/>
        </a:spcBef>
        <a:spcAft>
          <a:spcPct val="0"/>
        </a:spcAft>
        <a:defRPr sz="4400">
          <a:solidFill>
            <a:schemeClr val="tx1"/>
          </a:solidFill>
          <a:latin typeface="Arial" charset="0"/>
        </a:defRPr>
      </a:lvl9pPr>
    </p:titleStyle>
    <p:bodyStyle>
      <a:lvl1pPr marL="342900" indent="-342900" algn="l" rtl="0" eaLnBrk="0" fontAlgn="base" hangingPunct="0">
        <a:spcBef>
          <a:spcPct val="20000"/>
        </a:spcBef>
        <a:spcAft>
          <a:spcPct val="0"/>
        </a:spcAft>
        <a:buClr>
          <a:schemeClr val="bg2"/>
        </a:buClr>
        <a:buSzPct val="75000"/>
        <a:buFont typeface="Wingdings"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SzPct val="80000"/>
        <a:buFont typeface="Wingdings" pitchFamily="2" charset="2"/>
        <a:buChar char="¨"/>
        <a:defRPr sz="2800">
          <a:solidFill>
            <a:schemeClr val="tx1"/>
          </a:solidFill>
          <a:latin typeface="+mn-lt"/>
        </a:defRPr>
      </a:lvl2pPr>
      <a:lvl3pPr marL="1143000" indent="-228600" algn="l" rtl="0" eaLnBrk="0" fontAlgn="base" hangingPunct="0">
        <a:spcBef>
          <a:spcPct val="20000"/>
        </a:spcBef>
        <a:spcAft>
          <a:spcPct val="0"/>
        </a:spcAft>
        <a:buClr>
          <a:schemeClr val="bg2"/>
        </a:buClr>
        <a:buSzPct val="65000"/>
        <a:buFont typeface="Wingdings" pitchFamily="2" charset="2"/>
        <a:buChar char="n"/>
        <a:defRPr sz="2400">
          <a:solidFill>
            <a:schemeClr val="tx1"/>
          </a:solidFill>
          <a:latin typeface="+mn-lt"/>
        </a:defRPr>
      </a:lvl3pPr>
      <a:lvl4pPr marL="1600200" indent="-228600" algn="l" rtl="0" eaLnBrk="0" fontAlgn="base" hangingPunct="0">
        <a:spcBef>
          <a:spcPct val="20000"/>
        </a:spcBef>
        <a:spcAft>
          <a:spcPct val="0"/>
        </a:spcAft>
        <a:buClr>
          <a:schemeClr val="accent2"/>
        </a:buClr>
        <a:buSzPct val="70000"/>
        <a:buFont typeface="Wingdings" pitchFamily="2" charset="2"/>
        <a:buChar char="¨"/>
        <a:defRPr sz="2000">
          <a:solidFill>
            <a:schemeClr val="tx1"/>
          </a:solidFill>
          <a:latin typeface="+mn-lt"/>
        </a:defRPr>
      </a:lvl4pPr>
      <a:lvl5pPr marL="2057400" indent="-228600" algn="l" rtl="0" eaLnBrk="0" fontAlgn="base" hangingPunct="0">
        <a:spcBef>
          <a:spcPct val="20000"/>
        </a:spcBef>
        <a:spcAft>
          <a:spcPct val="0"/>
        </a:spcAft>
        <a:buClr>
          <a:schemeClr val="bg2"/>
        </a:buClr>
        <a:buFont typeface="Wingdings" pitchFamily="2" charset="2"/>
        <a:buChar char="§"/>
        <a:defRPr sz="2000">
          <a:solidFill>
            <a:schemeClr val="tx1"/>
          </a:solidFill>
          <a:latin typeface="+mn-lt"/>
        </a:defRPr>
      </a:lvl5pPr>
      <a:lvl6pPr marL="25146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6pPr>
      <a:lvl7pPr marL="29718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7pPr>
      <a:lvl8pPr marL="34290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8pPr>
      <a:lvl9pPr marL="38862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818"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820"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822"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824"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826"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828"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830"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832"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834"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836"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Arial" charset="0"/>
              </a:defRPr>
            </a:lvl1pPr>
          </a:lstStyle>
          <a:p>
            <a:pPr fontAlgn="base">
              <a:spcBef>
                <a:spcPct val="0"/>
              </a:spcBef>
              <a:spcAft>
                <a:spcPct val="0"/>
              </a:spcAft>
              <a:defRPr/>
            </a:pPr>
            <a:endParaRPr lang="en-US">
              <a:solidFill>
                <a:srgbClr val="000000"/>
              </a:solidFill>
            </a:endParaRPr>
          </a:p>
        </p:txBody>
      </p:sp>
      <p:sp>
        <p:nvSpPr>
          <p:cNvPr id="338947" name="Rectangle 3"/>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Arial Black" pitchFamily="34" charset="0"/>
              </a:defRPr>
            </a:lvl1pPr>
          </a:lstStyle>
          <a:p>
            <a:pPr fontAlgn="base">
              <a:spcBef>
                <a:spcPct val="0"/>
              </a:spcBef>
              <a:spcAft>
                <a:spcPct val="0"/>
              </a:spcAft>
              <a:defRPr/>
            </a:pPr>
            <a:fld id="{DF4C14C1-A49D-40BF-9D31-588E7BBBA284}" type="slidenum">
              <a:rPr lang="en-US">
                <a:solidFill>
                  <a:srgbClr val="000000"/>
                </a:solidFill>
              </a:rPr>
              <a:pPr fontAlgn="base">
                <a:spcBef>
                  <a:spcPct val="0"/>
                </a:spcBef>
                <a:spcAft>
                  <a:spcPct val="0"/>
                </a:spcAft>
                <a:defRPr/>
              </a:pPr>
              <a:t>‹#›</a:t>
            </a:fld>
            <a:endParaRPr lang="en-US">
              <a:solidFill>
                <a:srgbClr val="000000"/>
              </a:solidFill>
            </a:endParaRPr>
          </a:p>
        </p:txBody>
      </p:sp>
      <p:grpSp>
        <p:nvGrpSpPr>
          <p:cNvPr id="1028" name="Group 4"/>
          <p:cNvGrpSpPr>
            <a:grpSpLocks/>
          </p:cNvGrpSpPr>
          <p:nvPr/>
        </p:nvGrpSpPr>
        <p:grpSpPr bwMode="auto">
          <a:xfrm>
            <a:off x="0" y="0"/>
            <a:ext cx="9144000" cy="546100"/>
            <a:chOff x="0" y="0"/>
            <a:chExt cx="5760" cy="344"/>
          </a:xfrm>
        </p:grpSpPr>
        <p:sp>
          <p:nvSpPr>
            <p:cNvPr id="338949" name="Rectangle 5"/>
            <p:cNvSpPr>
              <a:spLocks noChangeArrowheads="1"/>
            </p:cNvSpPr>
            <p:nvPr/>
          </p:nvSpPr>
          <p:spPr bwMode="auto">
            <a:xfrm>
              <a:off x="0" y="0"/>
              <a:ext cx="180" cy="336"/>
            </a:xfrm>
            <a:prstGeom prst="rect">
              <a:avLst/>
            </a:prstGeom>
            <a:gradFill rotWithShape="0">
              <a:gsLst>
                <a:gs pos="0">
                  <a:schemeClr val="folHlink"/>
                </a:gs>
                <a:gs pos="100000">
                  <a:schemeClr val="bg1"/>
                </a:gs>
              </a:gsLst>
              <a:lin ang="0" scaled="1"/>
            </a:gradFill>
            <a:ln w="9525">
              <a:noFill/>
              <a:miter lim="800000"/>
              <a:headEnd/>
              <a:tailEnd/>
            </a:ln>
            <a:effectLst/>
          </p:spPr>
          <p:txBody>
            <a:bodyPr wrap="none" anchor="ctr"/>
            <a:lstStyle/>
            <a:p>
              <a:pPr algn="ctr" fontAlgn="base">
                <a:spcBef>
                  <a:spcPct val="0"/>
                </a:spcBef>
                <a:spcAft>
                  <a:spcPct val="0"/>
                </a:spcAft>
                <a:defRPr/>
              </a:pPr>
              <a:endParaRPr lang="en-US" sz="2400">
                <a:solidFill>
                  <a:srgbClr val="000000"/>
                </a:solidFill>
                <a:latin typeface="Times New Roman" pitchFamily="18" charset="0"/>
              </a:endParaRPr>
            </a:p>
          </p:txBody>
        </p:sp>
        <p:sp>
          <p:nvSpPr>
            <p:cNvPr id="338950" name="Rectangle 6"/>
            <p:cNvSpPr>
              <a:spLocks noChangeArrowheads="1"/>
            </p:cNvSpPr>
            <p:nvPr/>
          </p:nvSpPr>
          <p:spPr bwMode="auto">
            <a:xfrm>
              <a:off x="260" y="85"/>
              <a:ext cx="5500" cy="173"/>
            </a:xfrm>
            <a:prstGeom prst="rect">
              <a:avLst/>
            </a:prstGeom>
            <a:gradFill rotWithShape="0">
              <a:gsLst>
                <a:gs pos="0">
                  <a:schemeClr val="bg2"/>
                </a:gs>
                <a:gs pos="100000">
                  <a:schemeClr val="bg1"/>
                </a:gs>
              </a:gsLst>
              <a:lin ang="0" scaled="1"/>
            </a:gra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338951" name="Rectangle 7"/>
            <p:cNvSpPr>
              <a:spLocks noChangeArrowheads="1"/>
            </p:cNvSpPr>
            <p:nvPr/>
          </p:nvSpPr>
          <p:spPr bwMode="auto">
            <a:xfrm>
              <a:off x="258" y="85"/>
              <a:ext cx="87" cy="89"/>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2" name="Rectangle 8"/>
            <p:cNvSpPr>
              <a:spLocks noChangeArrowheads="1"/>
            </p:cNvSpPr>
            <p:nvPr/>
          </p:nvSpPr>
          <p:spPr bwMode="auto">
            <a:xfrm>
              <a:off x="345" y="0"/>
              <a:ext cx="88" cy="87"/>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3" name="Rectangle 9"/>
            <p:cNvSpPr>
              <a:spLocks noChangeArrowheads="1"/>
            </p:cNvSpPr>
            <p:nvPr/>
          </p:nvSpPr>
          <p:spPr bwMode="auto">
            <a:xfrm>
              <a:off x="345" y="85"/>
              <a:ext cx="88" cy="89"/>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sp>
          <p:nvSpPr>
            <p:cNvPr id="338954" name="Rectangle 10"/>
            <p:cNvSpPr>
              <a:spLocks noChangeArrowheads="1"/>
            </p:cNvSpPr>
            <p:nvPr/>
          </p:nvSpPr>
          <p:spPr bwMode="auto">
            <a:xfrm>
              <a:off x="173" y="173"/>
              <a:ext cx="86" cy="87"/>
            </a:xfrm>
            <a:prstGeom prst="rect">
              <a:avLst/>
            </a:prstGeom>
            <a:solidFill>
              <a:schemeClr val="folHlink"/>
            </a:solidFill>
            <a:ln w="9525">
              <a:noFill/>
              <a:miter lim="800000"/>
              <a:headEnd/>
              <a:tailEnd/>
            </a:ln>
          </p:spPr>
          <p:txBody>
            <a:bodyPr/>
            <a:lstStyle/>
            <a:p>
              <a:pPr fontAlgn="base">
                <a:spcBef>
                  <a:spcPct val="0"/>
                </a:spcBef>
                <a:spcAft>
                  <a:spcPct val="0"/>
                </a:spcAft>
                <a:defRPr/>
              </a:pPr>
              <a:endParaRPr lang="en-US">
                <a:solidFill>
                  <a:srgbClr val="666699"/>
                </a:solidFill>
              </a:endParaRPr>
            </a:p>
          </p:txBody>
        </p:sp>
        <p:sp>
          <p:nvSpPr>
            <p:cNvPr id="338955" name="Rectangle 11"/>
            <p:cNvSpPr>
              <a:spLocks noChangeArrowheads="1"/>
            </p:cNvSpPr>
            <p:nvPr/>
          </p:nvSpPr>
          <p:spPr bwMode="auto">
            <a:xfrm>
              <a:off x="83" y="86"/>
              <a:ext cx="89" cy="87"/>
            </a:xfrm>
            <a:prstGeom prst="rect">
              <a:avLst/>
            </a:prstGeom>
            <a:solidFill>
              <a:schemeClr val="bg2"/>
            </a:solidFill>
            <a:ln w="9525">
              <a:noFill/>
              <a:miter lim="800000"/>
              <a:headEnd/>
              <a:tailEnd/>
            </a:ln>
          </p:spPr>
          <p:txBody>
            <a:bodyPr/>
            <a:lstStyle/>
            <a:p>
              <a:pPr fontAlgn="base">
                <a:spcBef>
                  <a:spcPct val="0"/>
                </a:spcBef>
                <a:spcAft>
                  <a:spcPct val="0"/>
                </a:spcAft>
                <a:defRPr/>
              </a:pPr>
              <a:endParaRPr lang="en-US" sz="2400">
                <a:solidFill>
                  <a:srgbClr val="000000"/>
                </a:solidFill>
                <a:latin typeface="Times New Roman" pitchFamily="18" charset="0"/>
              </a:endParaRPr>
            </a:p>
          </p:txBody>
        </p:sp>
        <p:sp>
          <p:nvSpPr>
            <p:cNvPr id="338956" name="Rectangle 12"/>
            <p:cNvSpPr>
              <a:spLocks noChangeArrowheads="1"/>
            </p:cNvSpPr>
            <p:nvPr/>
          </p:nvSpPr>
          <p:spPr bwMode="auto">
            <a:xfrm>
              <a:off x="258" y="171"/>
              <a:ext cx="87" cy="87"/>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sp>
          <p:nvSpPr>
            <p:cNvPr id="338957" name="Rectangle 13"/>
            <p:cNvSpPr>
              <a:spLocks noChangeArrowheads="1"/>
            </p:cNvSpPr>
            <p:nvPr/>
          </p:nvSpPr>
          <p:spPr bwMode="auto">
            <a:xfrm>
              <a:off x="173" y="258"/>
              <a:ext cx="86" cy="86"/>
            </a:xfrm>
            <a:prstGeom prst="rect">
              <a:avLst/>
            </a:prstGeom>
            <a:solidFill>
              <a:schemeClr val="accent2"/>
            </a:solidFill>
            <a:ln w="9525">
              <a:noFill/>
              <a:miter lim="800000"/>
              <a:headEnd/>
              <a:tailEnd/>
            </a:ln>
          </p:spPr>
          <p:txBody>
            <a:bodyPr/>
            <a:lstStyle/>
            <a:p>
              <a:pPr fontAlgn="base">
                <a:spcBef>
                  <a:spcPct val="0"/>
                </a:spcBef>
                <a:spcAft>
                  <a:spcPct val="0"/>
                </a:spcAft>
                <a:defRPr/>
              </a:pPr>
              <a:endParaRPr lang="en-US">
                <a:solidFill>
                  <a:srgbClr val="9999CC"/>
                </a:solidFill>
              </a:endParaRPr>
            </a:p>
          </p:txBody>
        </p:sp>
      </p:grpSp>
      <p:sp>
        <p:nvSpPr>
          <p:cNvPr id="1029" name="Rectangle 14"/>
          <p:cNvSpPr>
            <a:spLocks noGrp="1" noChangeArrowheads="1"/>
          </p:cNvSpPr>
          <p:nvPr>
            <p:ph type="title"/>
          </p:nvPr>
        </p:nvSpPr>
        <p:spPr bwMode="auto">
          <a:xfrm>
            <a:off x="457200" y="457200"/>
            <a:ext cx="8229600" cy="13716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30" name="Rectangle 15"/>
          <p:cNvSpPr>
            <a:spLocks noGrp="1" noChangeArrowheads="1"/>
          </p:cNvSpPr>
          <p:nvPr>
            <p:ph type="body" idx="1"/>
          </p:nvPr>
        </p:nvSpPr>
        <p:spPr bwMode="auto">
          <a:xfrm>
            <a:off x="457200" y="1981200"/>
            <a:ext cx="8229600" cy="3886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38960" name="Rectangle 16"/>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Arial" charset="0"/>
              </a:defRPr>
            </a:lvl1pPr>
          </a:lstStyle>
          <a:p>
            <a:pPr fontAlgn="base">
              <a:spcBef>
                <a:spcPct val="0"/>
              </a:spcBef>
              <a:spcAft>
                <a:spcPct val="0"/>
              </a:spcAft>
              <a:defRPr/>
            </a:pPr>
            <a:endParaRPr lang="en-US">
              <a:solidFill>
                <a:srgbClr val="000000"/>
              </a:solidFill>
            </a:endParaRPr>
          </a:p>
        </p:txBody>
      </p:sp>
    </p:spTree>
  </p:cSld>
  <p:clrMap bg1="lt1" tx1="dk1" bg2="lt2" tx2="dk2" accent1="accent1" accent2="accent2" accent3="accent3" accent4="accent4" accent5="accent5" accent6="accent6" hlink="hlink" folHlink="folHlink"/>
  <p:sldLayoutIdLst>
    <p:sldLayoutId id="2147483676" r:id="rId1"/>
  </p:sldLayoutIdLst>
  <p:txStyles>
    <p:titleStyle>
      <a:lvl1pPr algn="l" rtl="0" eaLnBrk="0" fontAlgn="base" hangingPunct="0">
        <a:spcBef>
          <a:spcPct val="0"/>
        </a:spcBef>
        <a:spcAft>
          <a:spcPct val="0"/>
        </a:spcAft>
        <a:defRPr sz="4400">
          <a:solidFill>
            <a:schemeClr val="tx1"/>
          </a:solidFill>
          <a:latin typeface="+mj-lt"/>
          <a:ea typeface="+mj-ea"/>
          <a:cs typeface="+mj-cs"/>
        </a:defRPr>
      </a:lvl1pPr>
      <a:lvl2pPr algn="l" rtl="0" eaLnBrk="0" fontAlgn="base" hangingPunct="0">
        <a:spcBef>
          <a:spcPct val="0"/>
        </a:spcBef>
        <a:spcAft>
          <a:spcPct val="0"/>
        </a:spcAft>
        <a:defRPr sz="4400">
          <a:solidFill>
            <a:schemeClr val="tx1"/>
          </a:solidFill>
          <a:latin typeface="Arial" charset="0"/>
        </a:defRPr>
      </a:lvl2pPr>
      <a:lvl3pPr algn="l" rtl="0" eaLnBrk="0" fontAlgn="base" hangingPunct="0">
        <a:spcBef>
          <a:spcPct val="0"/>
        </a:spcBef>
        <a:spcAft>
          <a:spcPct val="0"/>
        </a:spcAft>
        <a:defRPr sz="4400">
          <a:solidFill>
            <a:schemeClr val="tx1"/>
          </a:solidFill>
          <a:latin typeface="Arial" charset="0"/>
        </a:defRPr>
      </a:lvl3pPr>
      <a:lvl4pPr algn="l" rtl="0" eaLnBrk="0" fontAlgn="base" hangingPunct="0">
        <a:spcBef>
          <a:spcPct val="0"/>
        </a:spcBef>
        <a:spcAft>
          <a:spcPct val="0"/>
        </a:spcAft>
        <a:defRPr sz="4400">
          <a:solidFill>
            <a:schemeClr val="tx1"/>
          </a:solidFill>
          <a:latin typeface="Arial" charset="0"/>
        </a:defRPr>
      </a:lvl4pPr>
      <a:lvl5pPr algn="l" rtl="0" eaLnBrk="0" fontAlgn="base" hangingPunct="0">
        <a:spcBef>
          <a:spcPct val="0"/>
        </a:spcBef>
        <a:spcAft>
          <a:spcPct val="0"/>
        </a:spcAft>
        <a:defRPr sz="4400">
          <a:solidFill>
            <a:schemeClr val="tx1"/>
          </a:solidFill>
          <a:latin typeface="Arial" charset="0"/>
        </a:defRPr>
      </a:lvl5pPr>
      <a:lvl6pPr marL="457200" algn="l" rtl="0" fontAlgn="base">
        <a:spcBef>
          <a:spcPct val="0"/>
        </a:spcBef>
        <a:spcAft>
          <a:spcPct val="0"/>
        </a:spcAft>
        <a:defRPr sz="4400">
          <a:solidFill>
            <a:schemeClr val="tx1"/>
          </a:solidFill>
          <a:latin typeface="Arial" charset="0"/>
        </a:defRPr>
      </a:lvl6pPr>
      <a:lvl7pPr marL="914400" algn="l" rtl="0" fontAlgn="base">
        <a:spcBef>
          <a:spcPct val="0"/>
        </a:spcBef>
        <a:spcAft>
          <a:spcPct val="0"/>
        </a:spcAft>
        <a:defRPr sz="4400">
          <a:solidFill>
            <a:schemeClr val="tx1"/>
          </a:solidFill>
          <a:latin typeface="Arial" charset="0"/>
        </a:defRPr>
      </a:lvl7pPr>
      <a:lvl8pPr marL="1371600" algn="l" rtl="0" fontAlgn="base">
        <a:spcBef>
          <a:spcPct val="0"/>
        </a:spcBef>
        <a:spcAft>
          <a:spcPct val="0"/>
        </a:spcAft>
        <a:defRPr sz="4400">
          <a:solidFill>
            <a:schemeClr val="tx1"/>
          </a:solidFill>
          <a:latin typeface="Arial" charset="0"/>
        </a:defRPr>
      </a:lvl8pPr>
      <a:lvl9pPr marL="1828800" algn="l" rtl="0" fontAlgn="base">
        <a:spcBef>
          <a:spcPct val="0"/>
        </a:spcBef>
        <a:spcAft>
          <a:spcPct val="0"/>
        </a:spcAft>
        <a:defRPr sz="4400">
          <a:solidFill>
            <a:schemeClr val="tx1"/>
          </a:solidFill>
          <a:latin typeface="Arial" charset="0"/>
        </a:defRPr>
      </a:lvl9pPr>
    </p:titleStyle>
    <p:bodyStyle>
      <a:lvl1pPr marL="342900" indent="-342900" algn="l" rtl="0" eaLnBrk="0" fontAlgn="base" hangingPunct="0">
        <a:spcBef>
          <a:spcPct val="20000"/>
        </a:spcBef>
        <a:spcAft>
          <a:spcPct val="0"/>
        </a:spcAft>
        <a:buClr>
          <a:schemeClr val="bg2"/>
        </a:buClr>
        <a:buSzPct val="75000"/>
        <a:buFont typeface="Wingdings" pitchFamily="2" charset="2"/>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SzPct val="80000"/>
        <a:buFont typeface="Wingdings" pitchFamily="2" charset="2"/>
        <a:buChar char="¨"/>
        <a:defRPr sz="2800">
          <a:solidFill>
            <a:schemeClr val="tx1"/>
          </a:solidFill>
          <a:latin typeface="+mn-lt"/>
        </a:defRPr>
      </a:lvl2pPr>
      <a:lvl3pPr marL="1143000" indent="-228600" algn="l" rtl="0" eaLnBrk="0" fontAlgn="base" hangingPunct="0">
        <a:spcBef>
          <a:spcPct val="20000"/>
        </a:spcBef>
        <a:spcAft>
          <a:spcPct val="0"/>
        </a:spcAft>
        <a:buClr>
          <a:schemeClr val="bg2"/>
        </a:buClr>
        <a:buSzPct val="65000"/>
        <a:buFont typeface="Wingdings" pitchFamily="2" charset="2"/>
        <a:buChar char="n"/>
        <a:defRPr sz="2400">
          <a:solidFill>
            <a:schemeClr val="tx1"/>
          </a:solidFill>
          <a:latin typeface="+mn-lt"/>
        </a:defRPr>
      </a:lvl3pPr>
      <a:lvl4pPr marL="1600200" indent="-228600" algn="l" rtl="0" eaLnBrk="0" fontAlgn="base" hangingPunct="0">
        <a:spcBef>
          <a:spcPct val="20000"/>
        </a:spcBef>
        <a:spcAft>
          <a:spcPct val="0"/>
        </a:spcAft>
        <a:buClr>
          <a:schemeClr val="accent2"/>
        </a:buClr>
        <a:buSzPct val="70000"/>
        <a:buFont typeface="Wingdings" pitchFamily="2" charset="2"/>
        <a:buChar char="¨"/>
        <a:defRPr sz="2000">
          <a:solidFill>
            <a:schemeClr val="tx1"/>
          </a:solidFill>
          <a:latin typeface="+mn-lt"/>
        </a:defRPr>
      </a:lvl4pPr>
      <a:lvl5pPr marL="2057400" indent="-228600" algn="l" rtl="0" eaLnBrk="0" fontAlgn="base" hangingPunct="0">
        <a:spcBef>
          <a:spcPct val="20000"/>
        </a:spcBef>
        <a:spcAft>
          <a:spcPct val="0"/>
        </a:spcAft>
        <a:buClr>
          <a:schemeClr val="bg2"/>
        </a:buClr>
        <a:buFont typeface="Wingdings" pitchFamily="2" charset="2"/>
        <a:buChar char="§"/>
        <a:defRPr sz="2000">
          <a:solidFill>
            <a:schemeClr val="tx1"/>
          </a:solidFill>
          <a:latin typeface="+mn-lt"/>
        </a:defRPr>
      </a:lvl5pPr>
      <a:lvl6pPr marL="25146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6pPr>
      <a:lvl7pPr marL="29718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7pPr>
      <a:lvl8pPr marL="34290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8pPr>
      <a:lvl9pPr marL="38862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98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8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fontAlgn="base" hangingPunct="0">
                <a:spcBef>
                  <a:spcPct val="0"/>
                </a:spcBef>
                <a:spcAft>
                  <a:spcPct val="0"/>
                </a:spcAft>
                <a:defRPr/>
              </a:pPr>
              <a:endParaRPr lang="en-US" dirty="0">
                <a:solidFill>
                  <a:srgbClr val="FFFFFF"/>
                </a:solidFill>
              </a:endParaRPr>
            </a:p>
          </p:txBody>
        </p:sp>
        <p:sp>
          <p:nvSpPr>
            <p:cNvPr id="798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8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nvGrpSpPr>
            <p:cNvPr id="1068" name="Group 39"/>
            <p:cNvGrpSpPr>
              <a:grpSpLocks/>
            </p:cNvGrpSpPr>
            <p:nvPr userDrawn="1"/>
          </p:nvGrpSpPr>
          <p:grpSpPr bwMode="auto">
            <a:xfrm>
              <a:off x="0" y="1632"/>
              <a:ext cx="5758" cy="1858"/>
              <a:chOff x="0" y="1632"/>
              <a:chExt cx="5758" cy="1858"/>
            </a:xfrm>
          </p:grpSpPr>
          <p:sp>
            <p:nvSpPr>
              <p:cNvPr id="799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sp>
            <p:nvSpPr>
              <p:cNvPr id="799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fontAlgn="base" hangingPunct="0">
                  <a:spcBef>
                    <a:spcPct val="0"/>
                  </a:spcBef>
                  <a:spcAft>
                    <a:spcPct val="0"/>
                  </a:spcAft>
                  <a:defRPr/>
                </a:pPr>
                <a:endParaRPr lang="en-US" dirty="0">
                  <a:solidFill>
                    <a:srgbClr val="FFFFFF"/>
                  </a:solidFill>
                </a:endParaRPr>
              </a:p>
            </p:txBody>
          </p:sp>
        </p:grpSp>
      </p:grpSp>
      <p:sp>
        <p:nvSpPr>
          <p:cNvPr id="799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799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799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endParaRPr lang="en-US" dirty="0">
              <a:solidFill>
                <a:srgbClr val="FFFFFF"/>
              </a:solidFill>
            </a:endParaRPr>
          </a:p>
        </p:txBody>
      </p:sp>
      <p:sp>
        <p:nvSpPr>
          <p:cNvPr id="799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fontAlgn="base">
              <a:spcBef>
                <a:spcPct val="0"/>
              </a:spcBef>
              <a:spcAft>
                <a:spcPct val="0"/>
              </a:spcAft>
              <a:defRPr/>
            </a:pPr>
            <a:fld id="{38F3EBEC-776E-4715-B320-FBD632B61687}" type="slidenum">
              <a:rPr lang="en-US">
                <a:solidFill>
                  <a:srgbClr val="FFFFFF"/>
                </a:solidFill>
              </a:rPr>
              <a:pPr fontAlgn="base">
                <a:spcBef>
                  <a:spcPct val="0"/>
                </a:spcBef>
                <a:spcAft>
                  <a:spcPct val="0"/>
                </a:spcAft>
                <a:defRPr/>
              </a:pPr>
              <a:t>‹#›</a:t>
            </a:fld>
            <a:endParaRPr lang="en-US" dirty="0">
              <a:solidFill>
                <a:srgbClr val="FFFFFF"/>
              </a:solidFill>
            </a:endParaRPr>
          </a:p>
        </p:txBody>
      </p:sp>
    </p:spTree>
  </p:cSld>
  <p:clrMap bg1="dk2" tx1="lt1" bg2="dk1" tx2="lt2" accent1="accent1" accent2="accent2" accent3="accent3" accent4="accent4" accent5="accent5" accent6="accent6" hlink="hlink" folHlink="folHlink"/>
  <p:sldLayoutIdLst>
    <p:sldLayoutId id="2147483838" r:id="rId1"/>
  </p:sldLayoutIdLst>
  <p:transition spd="med">
    <p:fade thruBlk="1"/>
  </p:transition>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4"/>
        </a:buBlip>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5"/>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F8A2D99-4AC2-44A9-827F-C75682544F36}" type="datetimeFigureOut">
              <a:rPr lang="en-US" smtClean="0">
                <a:solidFill>
                  <a:prstClr val="black">
                    <a:tint val="75000"/>
                  </a:prstClr>
                </a:solidFill>
              </a:rPr>
              <a:pPr/>
              <a:t>9/23/2014</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45E9436-5D30-4BBE-A319-0C352B85B16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99187236"/>
      </p:ext>
    </p:extLst>
  </p:cSld>
  <p:clrMap bg1="lt1" tx1="dk1" bg2="lt2" tx2="dk2" accent1="accent1" accent2="accent2" accent3="accent3" accent4="accent4" accent5="accent5" accent6="accent6" hlink="hlink" folHlink="folHlink"/>
  <p:sldLayoutIdLst>
    <p:sldLayoutId id="2147483840" r:id="rId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F8A2D99-4AC2-44A9-827F-C75682544F36}" type="datetimeFigureOut">
              <a:rPr lang="en-US" smtClean="0">
                <a:solidFill>
                  <a:prstClr val="black">
                    <a:tint val="75000"/>
                  </a:prstClr>
                </a:solidFill>
              </a:rPr>
              <a:pPr/>
              <a:t>9/23/2014</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45E9436-5D30-4BBE-A319-0C352B85B16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99187236"/>
      </p:ext>
    </p:extLst>
  </p:cSld>
  <p:clrMap bg1="lt1" tx1="dk1" bg2="lt2" tx2="dk2" accent1="accent1" accent2="accent2" accent3="accent3" accent4="accent4" accent5="accent5" accent6="accent6" hlink="hlink" folHlink="folHlink"/>
  <p:sldLayoutIdLst>
    <p:sldLayoutId id="2147483842" r:id="rId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package" Target="../embeddings/Microsoft_Word_Document20.docx"/><Relationship Id="rId2" Type="http://schemas.openxmlformats.org/officeDocument/2006/relationships/slideLayout" Target="../slideLayouts/slideLayout81.xml"/><Relationship Id="rId1" Type="http://schemas.openxmlformats.org/officeDocument/2006/relationships/vmlDrawing" Target="../drawings/vmlDrawing21.vml"/><Relationship Id="rId4" Type="http://schemas.openxmlformats.org/officeDocument/2006/relationships/image" Target="../media/image34.emf"/></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82.xml"/></Relationships>
</file>

<file path=ppt/slides/_rels/slide102.xml.rels><?xml version="1.0" encoding="UTF-8" standalone="yes"?>
<Relationships xmlns="http://schemas.openxmlformats.org/package/2006/relationships"><Relationship Id="rId3" Type="http://schemas.openxmlformats.org/officeDocument/2006/relationships/package" Target="../embeddings/Microsoft_Word_Document21.docx"/><Relationship Id="rId2" Type="http://schemas.openxmlformats.org/officeDocument/2006/relationships/slideLayout" Target="../slideLayouts/slideLayout83.xml"/><Relationship Id="rId1" Type="http://schemas.openxmlformats.org/officeDocument/2006/relationships/vmlDrawing" Target="../drawings/vmlDrawing22.vml"/><Relationship Id="rId4" Type="http://schemas.openxmlformats.org/officeDocument/2006/relationships/image" Target="../media/image35.emf"/></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104.xml.rels><?xml version="1.0" encoding="UTF-8" standalone="yes"?>
<Relationships xmlns="http://schemas.openxmlformats.org/package/2006/relationships"><Relationship Id="rId3" Type="http://schemas.openxmlformats.org/officeDocument/2006/relationships/package" Target="../embeddings/Microsoft_Word_Document22.docx"/><Relationship Id="rId2" Type="http://schemas.openxmlformats.org/officeDocument/2006/relationships/slideLayout" Target="../slideLayouts/slideLayout85.xml"/><Relationship Id="rId1" Type="http://schemas.openxmlformats.org/officeDocument/2006/relationships/vmlDrawing" Target="../drawings/vmlDrawing23.vml"/><Relationship Id="rId4" Type="http://schemas.openxmlformats.org/officeDocument/2006/relationships/image" Target="../media/image35.emf"/></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106.xml.rels><?xml version="1.0" encoding="UTF-8" standalone="yes"?>
<Relationships xmlns="http://schemas.openxmlformats.org/package/2006/relationships"><Relationship Id="rId3" Type="http://schemas.openxmlformats.org/officeDocument/2006/relationships/package" Target="../embeddings/Microsoft_Word_Document23.docx"/><Relationship Id="rId2" Type="http://schemas.openxmlformats.org/officeDocument/2006/relationships/slideLayout" Target="../slideLayouts/slideLayout87.xml"/><Relationship Id="rId1" Type="http://schemas.openxmlformats.org/officeDocument/2006/relationships/vmlDrawing" Target="../drawings/vmlDrawing24.vml"/><Relationship Id="rId4" Type="http://schemas.openxmlformats.org/officeDocument/2006/relationships/image" Target="../media/image36.emf"/></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08.xml.rels><?xml version="1.0" encoding="UTF-8" standalone="yes"?>
<Relationships xmlns="http://schemas.openxmlformats.org/package/2006/relationships"><Relationship Id="rId3" Type="http://schemas.openxmlformats.org/officeDocument/2006/relationships/package" Target="../embeddings/Microsoft_Word_Document24.docx"/><Relationship Id="rId2" Type="http://schemas.openxmlformats.org/officeDocument/2006/relationships/slideLayout" Target="../slideLayouts/slideLayout89.xml"/><Relationship Id="rId1" Type="http://schemas.openxmlformats.org/officeDocument/2006/relationships/vmlDrawing" Target="../drawings/vmlDrawing25.vml"/><Relationship Id="rId4" Type="http://schemas.openxmlformats.org/officeDocument/2006/relationships/image" Target="../media/image37.emf"/></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eg"/><Relationship Id="rId1" Type="http://schemas.openxmlformats.org/officeDocument/2006/relationships/slideLayout" Target="../slideLayouts/slideLayout12.xml"/></Relationships>
</file>

<file path=ppt/slides/_rels/slide110.xml.rels><?xml version="1.0" encoding="UTF-8" standalone="yes"?>
<Relationships xmlns="http://schemas.openxmlformats.org/package/2006/relationships"><Relationship Id="rId3" Type="http://schemas.openxmlformats.org/officeDocument/2006/relationships/package" Target="../embeddings/Microsoft_Word_Document25.docx"/><Relationship Id="rId2" Type="http://schemas.openxmlformats.org/officeDocument/2006/relationships/slideLayout" Target="../slideLayouts/slideLayout91.xml"/><Relationship Id="rId1" Type="http://schemas.openxmlformats.org/officeDocument/2006/relationships/vmlDrawing" Target="../drawings/vmlDrawing26.vml"/><Relationship Id="rId4" Type="http://schemas.openxmlformats.org/officeDocument/2006/relationships/image" Target="../media/image38.emf"/></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92.xml"/></Relationships>
</file>

<file path=ppt/slides/_rels/slide112.xml.rels><?xml version="1.0" encoding="UTF-8" standalone="yes"?>
<Relationships xmlns="http://schemas.openxmlformats.org/package/2006/relationships"><Relationship Id="rId3" Type="http://schemas.openxmlformats.org/officeDocument/2006/relationships/package" Target="../embeddings/Microsoft_Word_Document26.docx"/><Relationship Id="rId2" Type="http://schemas.openxmlformats.org/officeDocument/2006/relationships/slideLayout" Target="../slideLayouts/slideLayout93.xml"/><Relationship Id="rId1" Type="http://schemas.openxmlformats.org/officeDocument/2006/relationships/vmlDrawing" Target="../drawings/vmlDrawing27.vml"/><Relationship Id="rId4" Type="http://schemas.openxmlformats.org/officeDocument/2006/relationships/image" Target="../media/image39.emf"/></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14.xml.rels><?xml version="1.0" encoding="UTF-8" standalone="yes"?>
<Relationships xmlns="http://schemas.openxmlformats.org/package/2006/relationships"><Relationship Id="rId3" Type="http://schemas.openxmlformats.org/officeDocument/2006/relationships/package" Target="../embeddings/Microsoft_Word_Document27.docx"/><Relationship Id="rId2" Type="http://schemas.openxmlformats.org/officeDocument/2006/relationships/slideLayout" Target="../slideLayouts/slideLayout95.xml"/><Relationship Id="rId1" Type="http://schemas.openxmlformats.org/officeDocument/2006/relationships/vmlDrawing" Target="../drawings/vmlDrawing28.vml"/><Relationship Id="rId4" Type="http://schemas.openxmlformats.org/officeDocument/2006/relationships/image" Target="../media/image40.emf"/></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16.xml.rels><?xml version="1.0" encoding="UTF-8" standalone="yes"?>
<Relationships xmlns="http://schemas.openxmlformats.org/package/2006/relationships"><Relationship Id="rId3" Type="http://schemas.openxmlformats.org/officeDocument/2006/relationships/package" Target="../embeddings/Microsoft_Word_Document28.docx"/><Relationship Id="rId2" Type="http://schemas.openxmlformats.org/officeDocument/2006/relationships/slideLayout" Target="../slideLayouts/slideLayout97.xml"/><Relationship Id="rId1" Type="http://schemas.openxmlformats.org/officeDocument/2006/relationships/vmlDrawing" Target="../drawings/vmlDrawing29.vml"/><Relationship Id="rId4" Type="http://schemas.openxmlformats.org/officeDocument/2006/relationships/image" Target="../media/image36.emf"/></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118.xml.rels><?xml version="1.0" encoding="UTF-8" standalone="yes"?>
<Relationships xmlns="http://schemas.openxmlformats.org/package/2006/relationships"><Relationship Id="rId3" Type="http://schemas.openxmlformats.org/officeDocument/2006/relationships/package" Target="../embeddings/Microsoft_Word_Document29.docx"/><Relationship Id="rId2" Type="http://schemas.openxmlformats.org/officeDocument/2006/relationships/slideLayout" Target="../slideLayouts/slideLayout99.xml"/><Relationship Id="rId1" Type="http://schemas.openxmlformats.org/officeDocument/2006/relationships/vmlDrawing" Target="../drawings/vmlDrawing30.vml"/><Relationship Id="rId4" Type="http://schemas.openxmlformats.org/officeDocument/2006/relationships/image" Target="../media/image36.emf"/></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00.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101.xml"/></Relationships>
</file>

<file path=ppt/slides/_rels/slide12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eg"/><Relationship Id="rId1" Type="http://schemas.openxmlformats.org/officeDocument/2006/relationships/slideLayout" Target="../slideLayouts/slideLayout12.xml"/></Relationships>
</file>

<file path=ppt/slides/_rels/slide122.xml.rels><?xml version="1.0" encoding="UTF-8" standalone="yes"?>
<Relationships xmlns="http://schemas.openxmlformats.org/package/2006/relationships"><Relationship Id="rId3" Type="http://schemas.openxmlformats.org/officeDocument/2006/relationships/hyperlink" Target="http://www.gpo.gov/fdsys/pkg/FR-2014-03-10/pdf/2014-05050.pdf" TargetMode="External"/><Relationship Id="rId2" Type="http://schemas.openxmlformats.org/officeDocument/2006/relationships/hyperlink" Target="http://www.gpo.gov/fdsys/pkg/FR-2014-03-10/pdf/2014-05051.pdf" TargetMode="External"/><Relationship Id="rId1" Type="http://schemas.openxmlformats.org/officeDocument/2006/relationships/slideLayout" Target="../slideLayouts/slideLayout12.xml"/></Relationships>
</file>

<file path=ppt/slides/_rels/slide123.xml.rels><?xml version="1.0" encoding="UTF-8" standalone="yes"?>
<Relationships xmlns="http://schemas.openxmlformats.org/package/2006/relationships"><Relationship Id="rId3" Type="http://schemas.openxmlformats.org/officeDocument/2006/relationships/hyperlink" Target="http://www.irs.gov/pub/irs-dft/f1095c--dft.pdf" TargetMode="External"/><Relationship Id="rId2" Type="http://schemas.openxmlformats.org/officeDocument/2006/relationships/hyperlink" Target="http://www.irs.gov/pub/irs-dft/f1095b--dft.pdf" TargetMode="External"/><Relationship Id="rId1" Type="http://schemas.openxmlformats.org/officeDocument/2006/relationships/slideLayout" Target="../slideLayouts/slideLayout12.xml"/><Relationship Id="rId5" Type="http://schemas.openxmlformats.org/officeDocument/2006/relationships/hyperlink" Target="http://www.shrm.org/hrdisciplines/benefits/articles/pages/aca-reporting-draft-forms.aspx" TargetMode="External"/><Relationship Id="rId4" Type="http://schemas.openxmlformats.org/officeDocument/2006/relationships/hyperlink" Target="https://news.leavitt.com/health-care-reform/irs-issues-draft-forms-health-coverage-information-reporting-employers/" TargetMode="External"/></Relationships>
</file>

<file path=ppt/slides/_rels/slide12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12.xml"/></Relationships>
</file>

<file path=ppt/slides/_rels/slide12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12.xml"/></Relationships>
</file>

<file path=ppt/slides/_rels/slide126.xml.rels><?xml version="1.0" encoding="UTF-8" standalone="yes"?>
<Relationships xmlns="http://schemas.openxmlformats.org/package/2006/relationships"><Relationship Id="rId8" Type="http://schemas.openxmlformats.org/officeDocument/2006/relationships/hyperlink" Target="http://www.irs.gov/uac/Questions-and-Answers-on-Information-Reporting-by-Health-Coverage-Providers-Section-6055" TargetMode="External"/><Relationship Id="rId3" Type="http://schemas.openxmlformats.org/officeDocument/2006/relationships/hyperlink" Target="http://www.irs.gov/pub/irs-dft/f1094b--dft.pdf" TargetMode="External"/><Relationship Id="rId7" Type="http://schemas.openxmlformats.org/officeDocument/2006/relationships/hyperlink" Target="http://www.irs.gov/pub/irs-dft/i109495c--dft.pdf" TargetMode="External"/><Relationship Id="rId2" Type="http://schemas.openxmlformats.org/officeDocument/2006/relationships/hyperlink" Target="http://www.irs.gov/pub/irs-dft/f1095b--dft.pdf" TargetMode="External"/><Relationship Id="rId1" Type="http://schemas.openxmlformats.org/officeDocument/2006/relationships/slideLayout" Target="../slideLayouts/slideLayout12.xml"/><Relationship Id="rId6" Type="http://schemas.openxmlformats.org/officeDocument/2006/relationships/hyperlink" Target="http://www.irs.gov/pub/irs-dft/f1094c--dft.pdf" TargetMode="External"/><Relationship Id="rId5" Type="http://schemas.openxmlformats.org/officeDocument/2006/relationships/hyperlink" Target="http://www.irs.gov/pub/irs-dft/f1095c--dft.pdf" TargetMode="External"/><Relationship Id="rId4" Type="http://schemas.openxmlformats.org/officeDocument/2006/relationships/hyperlink" Target="http://www.irs.gov/pub/irs-dft/i109495b--dft.pdf" TargetMode="External"/><Relationship Id="rId9" Type="http://schemas.openxmlformats.org/officeDocument/2006/relationships/hyperlink" Target="http://www.irs.gov/uac/Questions-and-Answers-on-Reporting-of-Offers-of-Health-Insurance-Coverage-by-Employers-Section-6056" TargetMode="External"/></Relationships>
</file>

<file path=ppt/slides/_rels/slide13.xml.rels><?xml version="1.0" encoding="UTF-8" standalone="yes"?>
<Relationships xmlns="http://schemas.openxmlformats.org/package/2006/relationships"><Relationship Id="rId2" Type="http://schemas.openxmlformats.org/officeDocument/2006/relationships/hyperlink" Target="http://aspe.hhs.gov/poverty/12poverty.shtml" TargetMode="Externa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5.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13.xml"/><Relationship Id="rId1" Type="http://schemas.openxmlformats.org/officeDocument/2006/relationships/vmlDrawing" Target="../drawings/vmlDrawing1.vml"/><Relationship Id="rId4" Type="http://schemas.openxmlformats.org/officeDocument/2006/relationships/image" Target="../media/image9.emf"/></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openxmlformats.org/officeDocument/2006/relationships/slideLayout" Target="../slideLayouts/slideLayout12.xml"/><Relationship Id="rId1" Type="http://schemas.openxmlformats.org/officeDocument/2006/relationships/vmlDrawing" Target="../drawings/vmlDrawing2.vml"/><Relationship Id="rId4" Type="http://schemas.openxmlformats.org/officeDocument/2006/relationships/image" Target="../media/image10.emf"/></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openxmlformats.org/officeDocument/2006/relationships/slideLayout" Target="../slideLayouts/slideLayout12.xml"/><Relationship Id="rId1" Type="http://schemas.openxmlformats.org/officeDocument/2006/relationships/vmlDrawing" Target="../drawings/vmlDrawing3.vml"/><Relationship Id="rId4" Type="http://schemas.openxmlformats.org/officeDocument/2006/relationships/image" Target="../media/image11.emf"/></Relationships>
</file>

<file path=ppt/slides/_rels/slide2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openxmlformats.org/officeDocument/2006/relationships/slideLayout" Target="../slideLayouts/slideLayout12.xml"/><Relationship Id="rId1" Type="http://schemas.openxmlformats.org/officeDocument/2006/relationships/vmlDrawing" Target="../drawings/vmlDrawing4.vml"/><Relationship Id="rId4" Type="http://schemas.openxmlformats.org/officeDocument/2006/relationships/image" Target="../media/image12.emf"/></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openxmlformats.org/officeDocument/2006/relationships/slideLayout" Target="../slideLayouts/slideLayout12.xml"/><Relationship Id="rId1" Type="http://schemas.openxmlformats.org/officeDocument/2006/relationships/vmlDrawing" Target="../drawings/vmlDrawing5.vml"/><Relationship Id="rId4" Type="http://schemas.openxmlformats.org/officeDocument/2006/relationships/image" Target="../media/image13.emf"/></Relationships>
</file>

<file path=ppt/slides/_rels/slide28.xml.rels><?xml version="1.0" encoding="UTF-8" standalone="yes"?>
<Relationships xmlns="http://schemas.openxmlformats.org/package/2006/relationships"><Relationship Id="rId2" Type="http://schemas.openxmlformats.org/officeDocument/2006/relationships/hyperlink" Target="http://www.dol.gov/ebsa/healthreform/regulations/coverageoptionsnotice.html" TargetMode="External"/><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openxmlformats.org/officeDocument/2006/relationships/hyperlink" Target="http://www.gpo.gov/fdsys/pkg/FR-2014-02-12/pdf/2014-03082.pdf" TargetMode="External"/><Relationship Id="rId2" Type="http://schemas.openxmlformats.org/officeDocument/2006/relationships/hyperlink" Target="http://www.treasury.gov/press-center/press-releases/Pages/jl2290.aspx" TargetMode="External"/><Relationship Id="rId1" Type="http://schemas.openxmlformats.org/officeDocument/2006/relationships/slideLayout" Target="../slideLayouts/slideLayout12.xml"/><Relationship Id="rId4" Type="http://schemas.openxmlformats.org/officeDocument/2006/relationships/hyperlink" Target="http://www.irs.gov/uac/Newsroom/Questions-and-Answers-on-Employer-Shared-Responsibility-Provisions-Under-the-Affordable-Care-Act"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8.xml.rels><?xml version="1.0" encoding="UTF-8" standalone="yes"?>
<Relationships xmlns="http://schemas.openxmlformats.org/package/2006/relationships"><Relationship Id="rId3" Type="http://schemas.openxmlformats.org/officeDocument/2006/relationships/package" Target="../embeddings/Microsoft_Word_Document5.docx"/><Relationship Id="rId2" Type="http://schemas.openxmlformats.org/officeDocument/2006/relationships/slideLayout" Target="../slideLayouts/slideLayout21.xml"/><Relationship Id="rId1" Type="http://schemas.openxmlformats.org/officeDocument/2006/relationships/vmlDrawing" Target="../drawings/vmlDrawing6.vml"/><Relationship Id="rId4" Type="http://schemas.openxmlformats.org/officeDocument/2006/relationships/image" Target="../media/image15.emf"/></Relationships>
</file>

<file path=ppt/slides/_rels/slide3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102.xml"/></Relationships>
</file>

<file path=ppt/slides/_rels/slide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Layout" Target="../slideLayouts/slideLayout103.xml"/></Relationships>
</file>

<file path=ppt/slides/_rels/slide41.xml.rels><?xml version="1.0" encoding="UTF-8" standalone="yes"?>
<Relationships xmlns="http://schemas.openxmlformats.org/package/2006/relationships"><Relationship Id="rId3" Type="http://schemas.openxmlformats.org/officeDocument/2006/relationships/image" Target="../media/image19.wmf"/><Relationship Id="rId2" Type="http://schemas.openxmlformats.org/officeDocument/2006/relationships/image" Target="../media/image18.wmf"/><Relationship Id="rId1" Type="http://schemas.openxmlformats.org/officeDocument/2006/relationships/slideLayout" Target="../slideLayouts/slideLayout2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3.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48.xml.rels><?xml version="1.0" encoding="UTF-8" standalone="yes"?>
<Relationships xmlns="http://schemas.openxmlformats.org/package/2006/relationships"><Relationship Id="rId2" Type="http://schemas.openxmlformats.org/officeDocument/2006/relationships/hyperlink" Target="http://www.nd.gov/labor/contractor/index.html" TargetMode="External"/><Relationship Id="rId1" Type="http://schemas.openxmlformats.org/officeDocument/2006/relationships/slideLayout" Target="../slideLayouts/slideLayout29.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83.xml.rels><?xml version="1.0" encoding="UTF-8" standalone="yes"?>
<Relationships xmlns="http://schemas.openxmlformats.org/package/2006/relationships"><Relationship Id="rId2" Type="http://schemas.openxmlformats.org/officeDocument/2006/relationships/hyperlink" Target="mailto:rfricke@nd.gov" TargetMode="External"/><Relationship Id="rId1" Type="http://schemas.openxmlformats.org/officeDocument/2006/relationships/slideLayout" Target="../slideLayouts/slideLayout64.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86.xml.rels><?xml version="1.0" encoding="UTF-8" standalone="yes"?>
<Relationships xmlns="http://schemas.openxmlformats.org/package/2006/relationships"><Relationship Id="rId3" Type="http://schemas.openxmlformats.org/officeDocument/2006/relationships/package" Target="../embeddings/Microsoft_Word_Document6.docx"/><Relationship Id="rId2" Type="http://schemas.openxmlformats.org/officeDocument/2006/relationships/slideLayout" Target="../slideLayouts/slideLayout67.xml"/><Relationship Id="rId1" Type="http://schemas.openxmlformats.org/officeDocument/2006/relationships/vmlDrawing" Target="../drawings/vmlDrawing7.vml"/><Relationship Id="rId4" Type="http://schemas.openxmlformats.org/officeDocument/2006/relationships/image" Target="../media/image20.emf"/></Relationships>
</file>

<file path=ppt/slides/_rels/slide87.xml.rels><?xml version="1.0" encoding="UTF-8" standalone="yes"?>
<Relationships xmlns="http://schemas.openxmlformats.org/package/2006/relationships"><Relationship Id="rId3" Type="http://schemas.openxmlformats.org/officeDocument/2006/relationships/package" Target="../embeddings/Microsoft_Word_Document7.docx"/><Relationship Id="rId2" Type="http://schemas.openxmlformats.org/officeDocument/2006/relationships/slideLayout" Target="../slideLayouts/slideLayout68.xml"/><Relationship Id="rId1" Type="http://schemas.openxmlformats.org/officeDocument/2006/relationships/vmlDrawing" Target="../drawings/vmlDrawing8.vml"/><Relationship Id="rId4" Type="http://schemas.openxmlformats.org/officeDocument/2006/relationships/image" Target="../media/image21.emf"/></Relationships>
</file>

<file path=ppt/slides/_rels/slide88.xml.rels><?xml version="1.0" encoding="UTF-8" standalone="yes"?>
<Relationships xmlns="http://schemas.openxmlformats.org/package/2006/relationships"><Relationship Id="rId3" Type="http://schemas.openxmlformats.org/officeDocument/2006/relationships/package" Target="../embeddings/Microsoft_Word_Document8.docx"/><Relationship Id="rId2" Type="http://schemas.openxmlformats.org/officeDocument/2006/relationships/slideLayout" Target="../slideLayouts/slideLayout69.xml"/><Relationship Id="rId1" Type="http://schemas.openxmlformats.org/officeDocument/2006/relationships/vmlDrawing" Target="../drawings/vmlDrawing9.vml"/><Relationship Id="rId4" Type="http://schemas.openxmlformats.org/officeDocument/2006/relationships/image" Target="../media/image22.emf"/></Relationships>
</file>

<file path=ppt/slides/_rels/slide89.xml.rels><?xml version="1.0" encoding="UTF-8" standalone="yes"?>
<Relationships xmlns="http://schemas.openxmlformats.org/package/2006/relationships"><Relationship Id="rId3" Type="http://schemas.openxmlformats.org/officeDocument/2006/relationships/package" Target="../embeddings/Microsoft_Word_Document9.docx"/><Relationship Id="rId2" Type="http://schemas.openxmlformats.org/officeDocument/2006/relationships/slideLayout" Target="../slideLayouts/slideLayout70.xml"/><Relationship Id="rId1" Type="http://schemas.openxmlformats.org/officeDocument/2006/relationships/vmlDrawing" Target="../drawings/vmlDrawing10.vml"/><Relationship Id="rId4" Type="http://schemas.openxmlformats.org/officeDocument/2006/relationships/image" Target="../media/image23.emf"/></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openxmlformats.org/officeDocument/2006/relationships/package" Target="../embeddings/Microsoft_Word_Document10.docx"/><Relationship Id="rId2" Type="http://schemas.openxmlformats.org/officeDocument/2006/relationships/slideLayout" Target="../slideLayouts/slideLayout71.xml"/><Relationship Id="rId1" Type="http://schemas.openxmlformats.org/officeDocument/2006/relationships/vmlDrawing" Target="../drawings/vmlDrawing11.vml"/><Relationship Id="rId4" Type="http://schemas.openxmlformats.org/officeDocument/2006/relationships/image" Target="../media/image24.emf"/></Relationships>
</file>

<file path=ppt/slides/_rels/slide91.xml.rels><?xml version="1.0" encoding="UTF-8" standalone="yes"?>
<Relationships xmlns="http://schemas.openxmlformats.org/package/2006/relationships"><Relationship Id="rId3" Type="http://schemas.openxmlformats.org/officeDocument/2006/relationships/package" Target="../embeddings/Microsoft_Word_Document11.docx"/><Relationship Id="rId2" Type="http://schemas.openxmlformats.org/officeDocument/2006/relationships/slideLayout" Target="../slideLayouts/slideLayout72.xml"/><Relationship Id="rId1" Type="http://schemas.openxmlformats.org/officeDocument/2006/relationships/vmlDrawing" Target="../drawings/vmlDrawing12.vml"/><Relationship Id="rId4" Type="http://schemas.openxmlformats.org/officeDocument/2006/relationships/image" Target="../media/image25.emf"/></Relationships>
</file>

<file path=ppt/slides/_rels/slide92.xml.rels><?xml version="1.0" encoding="UTF-8" standalone="yes"?>
<Relationships xmlns="http://schemas.openxmlformats.org/package/2006/relationships"><Relationship Id="rId3" Type="http://schemas.openxmlformats.org/officeDocument/2006/relationships/package" Target="../embeddings/Microsoft_Word_Document12.docx"/><Relationship Id="rId2" Type="http://schemas.openxmlformats.org/officeDocument/2006/relationships/slideLayout" Target="../slideLayouts/slideLayout73.xml"/><Relationship Id="rId1" Type="http://schemas.openxmlformats.org/officeDocument/2006/relationships/vmlDrawing" Target="../drawings/vmlDrawing13.vml"/><Relationship Id="rId4" Type="http://schemas.openxmlformats.org/officeDocument/2006/relationships/image" Target="../media/image26.emf"/></Relationships>
</file>

<file path=ppt/slides/_rels/slide93.xml.rels><?xml version="1.0" encoding="UTF-8" standalone="yes"?>
<Relationships xmlns="http://schemas.openxmlformats.org/package/2006/relationships"><Relationship Id="rId3" Type="http://schemas.openxmlformats.org/officeDocument/2006/relationships/package" Target="../embeddings/Microsoft_Word_Document13.docx"/><Relationship Id="rId2" Type="http://schemas.openxmlformats.org/officeDocument/2006/relationships/slideLayout" Target="../slideLayouts/slideLayout74.xml"/><Relationship Id="rId1" Type="http://schemas.openxmlformats.org/officeDocument/2006/relationships/vmlDrawing" Target="../drawings/vmlDrawing14.vml"/><Relationship Id="rId4" Type="http://schemas.openxmlformats.org/officeDocument/2006/relationships/image" Target="../media/image27.emf"/></Relationships>
</file>

<file path=ppt/slides/_rels/slide94.xml.rels><?xml version="1.0" encoding="UTF-8" standalone="yes"?>
<Relationships xmlns="http://schemas.openxmlformats.org/package/2006/relationships"><Relationship Id="rId3" Type="http://schemas.openxmlformats.org/officeDocument/2006/relationships/package" Target="../embeddings/Microsoft_Word_Document14.docx"/><Relationship Id="rId2" Type="http://schemas.openxmlformats.org/officeDocument/2006/relationships/slideLayout" Target="../slideLayouts/slideLayout75.xml"/><Relationship Id="rId1" Type="http://schemas.openxmlformats.org/officeDocument/2006/relationships/vmlDrawing" Target="../drawings/vmlDrawing15.vml"/><Relationship Id="rId4" Type="http://schemas.openxmlformats.org/officeDocument/2006/relationships/image" Target="../media/image28.emf"/></Relationships>
</file>

<file path=ppt/slides/_rels/slide95.xml.rels><?xml version="1.0" encoding="UTF-8" standalone="yes"?>
<Relationships xmlns="http://schemas.openxmlformats.org/package/2006/relationships"><Relationship Id="rId3" Type="http://schemas.openxmlformats.org/officeDocument/2006/relationships/package" Target="../embeddings/Microsoft_Word_Document15.docx"/><Relationship Id="rId2" Type="http://schemas.openxmlformats.org/officeDocument/2006/relationships/slideLayout" Target="../slideLayouts/slideLayout76.xml"/><Relationship Id="rId1" Type="http://schemas.openxmlformats.org/officeDocument/2006/relationships/vmlDrawing" Target="../drawings/vmlDrawing16.vml"/><Relationship Id="rId4" Type="http://schemas.openxmlformats.org/officeDocument/2006/relationships/image" Target="../media/image29.emf"/></Relationships>
</file>

<file path=ppt/slides/_rels/slide96.xml.rels><?xml version="1.0" encoding="UTF-8" standalone="yes"?>
<Relationships xmlns="http://schemas.openxmlformats.org/package/2006/relationships"><Relationship Id="rId3" Type="http://schemas.openxmlformats.org/officeDocument/2006/relationships/package" Target="../embeddings/Microsoft_Word_Document16.docx"/><Relationship Id="rId2" Type="http://schemas.openxmlformats.org/officeDocument/2006/relationships/slideLayout" Target="../slideLayouts/slideLayout77.xml"/><Relationship Id="rId1" Type="http://schemas.openxmlformats.org/officeDocument/2006/relationships/vmlDrawing" Target="../drawings/vmlDrawing17.vml"/><Relationship Id="rId4" Type="http://schemas.openxmlformats.org/officeDocument/2006/relationships/image" Target="../media/image30.emf"/></Relationships>
</file>

<file path=ppt/slides/_rels/slide97.xml.rels><?xml version="1.0" encoding="UTF-8" standalone="yes"?>
<Relationships xmlns="http://schemas.openxmlformats.org/package/2006/relationships"><Relationship Id="rId3" Type="http://schemas.openxmlformats.org/officeDocument/2006/relationships/package" Target="../embeddings/Microsoft_Word_Document17.docx"/><Relationship Id="rId2" Type="http://schemas.openxmlformats.org/officeDocument/2006/relationships/slideLayout" Target="../slideLayouts/slideLayout78.xml"/><Relationship Id="rId1" Type="http://schemas.openxmlformats.org/officeDocument/2006/relationships/vmlDrawing" Target="../drawings/vmlDrawing18.vml"/><Relationship Id="rId4" Type="http://schemas.openxmlformats.org/officeDocument/2006/relationships/image" Target="../media/image31.emf"/></Relationships>
</file>

<file path=ppt/slides/_rels/slide98.xml.rels><?xml version="1.0" encoding="UTF-8" standalone="yes"?>
<Relationships xmlns="http://schemas.openxmlformats.org/package/2006/relationships"><Relationship Id="rId3" Type="http://schemas.openxmlformats.org/officeDocument/2006/relationships/package" Target="../embeddings/Microsoft_Word_Document18.docx"/><Relationship Id="rId2" Type="http://schemas.openxmlformats.org/officeDocument/2006/relationships/slideLayout" Target="../slideLayouts/slideLayout79.xml"/><Relationship Id="rId1" Type="http://schemas.openxmlformats.org/officeDocument/2006/relationships/vmlDrawing" Target="../drawings/vmlDrawing19.vml"/><Relationship Id="rId4" Type="http://schemas.openxmlformats.org/officeDocument/2006/relationships/image" Target="../media/image32.emf"/></Relationships>
</file>

<file path=ppt/slides/_rels/slide99.xml.rels><?xml version="1.0" encoding="UTF-8" standalone="yes"?>
<Relationships xmlns="http://schemas.openxmlformats.org/package/2006/relationships"><Relationship Id="rId3" Type="http://schemas.openxmlformats.org/officeDocument/2006/relationships/package" Target="../embeddings/Microsoft_Word_Document19.docx"/><Relationship Id="rId2" Type="http://schemas.openxmlformats.org/officeDocument/2006/relationships/slideLayout" Target="../slideLayouts/slideLayout80.xml"/><Relationship Id="rId1" Type="http://schemas.openxmlformats.org/officeDocument/2006/relationships/vmlDrawing" Target="../drawings/vmlDrawing20.vml"/><Relationship Id="rId4" Type="http://schemas.openxmlformats.org/officeDocument/2006/relationships/image" Target="../media/image33.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solidFill>
            <a:schemeClr val="bg2">
              <a:lumMod val="50000"/>
            </a:schemeClr>
          </a:solidFill>
          <a:ln w="38100">
            <a:solidFill>
              <a:schemeClr val="tx1"/>
            </a:solidFill>
          </a:ln>
        </p:spPr>
        <p:txBody>
          <a:bodyPr/>
          <a:lstStyle/>
          <a:p>
            <a:r>
              <a:rPr lang="en-US" dirty="0" smtClean="0"/>
              <a:t>Affordable Care Act/</a:t>
            </a:r>
            <a:r>
              <a:rPr lang="en-US" dirty="0" err="1" smtClean="0"/>
              <a:t>HB</a:t>
            </a:r>
            <a:r>
              <a:rPr lang="en-US" dirty="0" smtClean="0"/>
              <a:t> 1059</a:t>
            </a:r>
            <a:endParaRPr lang="en-US" dirty="0"/>
          </a:p>
        </p:txBody>
      </p:sp>
      <p:sp>
        <p:nvSpPr>
          <p:cNvPr id="3" name="Subtitle 2"/>
          <p:cNvSpPr>
            <a:spLocks noGrp="1"/>
          </p:cNvSpPr>
          <p:nvPr>
            <p:ph type="subTitle" idx="1"/>
          </p:nvPr>
        </p:nvSpPr>
        <p:spPr/>
        <p:txBody>
          <a:bodyPr/>
          <a:lstStyle/>
          <a:p>
            <a:r>
              <a:rPr lang="en-US" dirty="0" err="1" smtClean="0"/>
              <a:t>NDPERS</a:t>
            </a:r>
            <a:endParaRPr lang="en-US" dirty="0" smtClean="0"/>
          </a:p>
          <a:p>
            <a:r>
              <a:rPr lang="en-US" dirty="0" smtClean="0"/>
              <a:t>September 2014</a:t>
            </a:r>
            <a:endParaRPr lang="en-US" dirty="0"/>
          </a:p>
        </p:txBody>
      </p:sp>
      <p:sp>
        <p:nvSpPr>
          <p:cNvPr id="4" name="Slide Number Placeholder 3"/>
          <p:cNvSpPr>
            <a:spLocks noGrp="1"/>
          </p:cNvSpPr>
          <p:nvPr>
            <p:ph type="sldNum" sz="quarter" idx="12"/>
          </p:nvPr>
        </p:nvSpPr>
        <p:spPr/>
        <p:txBody>
          <a:bodyPr/>
          <a:lstStyle/>
          <a:p>
            <a:fld id="{A36403C3-F0CC-463D-A3A4-CB2DD4851F7E}" type="slidenum">
              <a:rPr lang="en-US" smtClean="0"/>
              <a:pPr/>
              <a:t>1</a:t>
            </a:fld>
            <a:endParaRPr lang="en-US"/>
          </a:p>
        </p:txBody>
      </p:sp>
      <p:pic>
        <p:nvPicPr>
          <p:cNvPr id="5" name="Picture 2"/>
          <p:cNvPicPr>
            <a:picLocks noChangeAspect="1" noChangeArrowheads="1"/>
          </p:cNvPicPr>
          <p:nvPr/>
        </p:nvPicPr>
        <p:blipFill>
          <a:blip r:embed="rId2" cstate="print"/>
          <a:srcRect/>
          <a:stretch>
            <a:fillRect/>
          </a:stretch>
        </p:blipFill>
        <p:spPr bwMode="auto">
          <a:xfrm>
            <a:off x="505084" y="5029200"/>
            <a:ext cx="1522154" cy="1044575"/>
          </a:xfrm>
          <a:prstGeom prst="rect">
            <a:avLst/>
          </a:prstGeom>
          <a:noFill/>
          <a:ln w="9525">
            <a:noFill/>
            <a:miter lim="800000"/>
            <a:headEnd/>
            <a:tailEnd/>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Effective date</a:t>
            </a:r>
            <a:endParaRPr lang="en-US" dirty="0"/>
          </a:p>
        </p:txBody>
      </p:sp>
      <p:sp>
        <p:nvSpPr>
          <p:cNvPr id="3" name="Content Placeholder 2"/>
          <p:cNvSpPr>
            <a:spLocks noGrp="1"/>
          </p:cNvSpPr>
          <p:nvPr>
            <p:ph idx="1"/>
          </p:nvPr>
        </p:nvSpPr>
        <p:spPr/>
        <p:txBody>
          <a:bodyPr/>
          <a:lstStyle/>
          <a:p>
            <a:endParaRPr lang="en-US" dirty="0" smtClean="0"/>
          </a:p>
          <a:p>
            <a:endParaRPr lang="en-US" dirty="0"/>
          </a:p>
          <a:p>
            <a:pPr algn="ctr"/>
            <a:r>
              <a:rPr lang="en-US" sz="9600" dirty="0" smtClean="0"/>
              <a:t>Jan 2015</a:t>
            </a:r>
          </a:p>
          <a:p>
            <a:endParaRPr lang="en-US" dirty="0"/>
          </a:p>
        </p:txBody>
      </p:sp>
      <p:sp>
        <p:nvSpPr>
          <p:cNvPr id="4" name="Slide Number Placeholder 3"/>
          <p:cNvSpPr>
            <a:spLocks noGrp="1"/>
          </p:cNvSpPr>
          <p:nvPr>
            <p:ph type="sldNum" sz="quarter" idx="12"/>
          </p:nvPr>
        </p:nvSpPr>
        <p:spPr/>
        <p:txBody>
          <a:bodyPr/>
          <a:lstStyle/>
          <a:p>
            <a:fld id="{A36403C3-F0CC-463D-A3A4-CB2DD4851F7E}" type="slidenum">
              <a:rPr lang="en-US" smtClean="0"/>
              <a:pPr/>
              <a:t>10</a:t>
            </a:fld>
            <a:endParaRPr lang="en-US"/>
          </a:p>
        </p:txBody>
      </p:sp>
    </p:spTree>
    <p:extLst>
      <p:ext uri="{BB962C8B-B14F-4D97-AF65-F5344CB8AC3E}">
        <p14:creationId xmlns:p14="http://schemas.microsoft.com/office/powerpoint/2010/main" val="1592541918"/>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Yes</a:t>
            </a:r>
            <a:endParaRPr lang="en-US" dirty="0"/>
          </a:p>
        </p:txBody>
      </p:sp>
      <p:sp>
        <p:nvSpPr>
          <p:cNvPr id="4" name="Content Placeholder 3"/>
          <p:cNvSpPr>
            <a:spLocks noGrp="1"/>
          </p:cNvSpPr>
          <p:nvPr>
            <p:ph sz="half" idx="2"/>
          </p:nvPr>
        </p:nvSpPr>
        <p:spPr/>
        <p:txBody>
          <a:bodyPr/>
          <a:lstStyle/>
          <a:p>
            <a:pPr marL="0" indent="0">
              <a:buNone/>
            </a:pPr>
            <a:r>
              <a:rPr lang="en-US" sz="2400" dirty="0"/>
              <a:t>Begin initial measurement period.  At end of measurement period, review hours to determine if the employee worked at least 1560 hours.  If yes, offer coverage effective 1</a:t>
            </a:r>
            <a:r>
              <a:rPr lang="en-US" sz="2400" baseline="30000" dirty="0"/>
              <a:t>st</a:t>
            </a:r>
            <a:r>
              <a:rPr lang="en-US" sz="2400" dirty="0"/>
              <a:t> of the next month following determination and provide coverage for stability period.</a:t>
            </a:r>
          </a:p>
          <a:p>
            <a:pPr marL="0" indent="0">
              <a:buNone/>
            </a:pPr>
            <a:endParaRPr lang="en-US" dirty="0"/>
          </a:p>
        </p:txBody>
      </p:sp>
      <p:graphicFrame>
        <p:nvGraphicFramePr>
          <p:cNvPr id="5" name="Content Placeholder 4"/>
          <p:cNvGraphicFramePr>
            <a:graphicFrameLocks noGrp="1" noChangeAspect="1"/>
          </p:cNvGraphicFramePr>
          <p:nvPr>
            <p:ph sz="half" idx="1"/>
            <p:extLst>
              <p:ext uri="{D42A27DB-BD31-4B8C-83A1-F6EECF244321}">
                <p14:modId xmlns:p14="http://schemas.microsoft.com/office/powerpoint/2010/main" val="2685702121"/>
              </p:ext>
            </p:extLst>
          </p:nvPr>
        </p:nvGraphicFramePr>
        <p:xfrm>
          <a:off x="457200" y="1371600"/>
          <a:ext cx="3983037" cy="5257800"/>
        </p:xfrm>
        <a:graphic>
          <a:graphicData uri="http://schemas.openxmlformats.org/presentationml/2006/ole">
            <mc:AlternateContent xmlns:mc="http://schemas.openxmlformats.org/markup-compatibility/2006">
              <mc:Choice xmlns:v="urn:schemas-microsoft-com:vml" Requires="v">
                <p:oleObj spid="_x0000_s22544" name="Document" r:id="rId3" imgW="7788671" imgH="12264702" progId="Word.Document.12">
                  <p:embed/>
                </p:oleObj>
              </mc:Choice>
              <mc:Fallback>
                <p:oleObj name="Document" r:id="rId3" imgW="7788671" imgH="12264702" progId="Word.Document.12">
                  <p:embed/>
                  <p:pic>
                    <p:nvPicPr>
                      <p:cNvPr id="0" name=""/>
                      <p:cNvPicPr/>
                      <p:nvPr/>
                    </p:nvPicPr>
                    <p:blipFill>
                      <a:blip r:embed="rId4"/>
                      <a:stretch>
                        <a:fillRect/>
                      </a:stretch>
                    </p:blipFill>
                    <p:spPr>
                      <a:xfrm>
                        <a:off x="457200" y="1371600"/>
                        <a:ext cx="3983037" cy="5257800"/>
                      </a:xfrm>
                      <a:prstGeom prst="rect">
                        <a:avLst/>
                      </a:prstGeom>
                    </p:spPr>
                  </p:pic>
                </p:oleObj>
              </mc:Fallback>
            </mc:AlternateContent>
          </a:graphicData>
        </a:graphic>
      </p:graphicFrame>
    </p:spTree>
    <p:extLst>
      <p:ext uri="{BB962C8B-B14F-4D97-AF65-F5344CB8AC3E}">
        <p14:creationId xmlns:p14="http://schemas.microsoft.com/office/powerpoint/2010/main" val="4138231806"/>
      </p:ext>
    </p:extLst>
  </p:cSld>
  <p:clrMapOvr>
    <a:masterClrMapping/>
  </p:clrMapOvr>
  <p:transition spd="med">
    <p:fade thruBlk="1"/>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533400"/>
            <a:ext cx="8229600" cy="5597525"/>
          </a:xfrm>
        </p:spPr>
        <p:txBody>
          <a:bodyPr/>
          <a:lstStyle/>
          <a:p>
            <a:r>
              <a:rPr lang="en-US" dirty="0" smtClean="0"/>
              <a:t>Example 1: You hire an employee for 35 hours per week in a position that is considered permanent, regularly funded and is not limited in duration.</a:t>
            </a:r>
          </a:p>
          <a:p>
            <a:pPr lvl="1"/>
            <a:r>
              <a:rPr lang="en-US" dirty="0" smtClean="0"/>
              <a:t>Meets NDCC 54-52.1 definition of Eligible Employee</a:t>
            </a:r>
          </a:p>
          <a:p>
            <a:pPr lvl="1"/>
            <a:r>
              <a:rPr lang="en-US" dirty="0" smtClean="0"/>
              <a:t>Meets ACA Definition of Full-Time Employee</a:t>
            </a:r>
            <a:endParaRPr lang="en-US" dirty="0"/>
          </a:p>
        </p:txBody>
      </p:sp>
    </p:spTree>
    <p:extLst>
      <p:ext uri="{BB962C8B-B14F-4D97-AF65-F5344CB8AC3E}">
        <p14:creationId xmlns:p14="http://schemas.microsoft.com/office/powerpoint/2010/main" val="3627669608"/>
      </p:ext>
    </p:extLst>
  </p:cSld>
  <p:clrMapOvr>
    <a:masterClrMapping/>
  </p:clrMapOvr>
  <p:transition spd="med">
    <p:fade thruBlk="1"/>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noChangeAspect="1"/>
          </p:cNvGraphicFramePr>
          <p:nvPr>
            <p:ph idx="1"/>
            <p:extLst>
              <p:ext uri="{D42A27DB-BD31-4B8C-83A1-F6EECF244321}">
                <p14:modId xmlns:p14="http://schemas.microsoft.com/office/powerpoint/2010/main" val="3922099138"/>
              </p:ext>
            </p:extLst>
          </p:nvPr>
        </p:nvGraphicFramePr>
        <p:xfrm>
          <a:off x="838199" y="228600"/>
          <a:ext cx="6773991" cy="6578584"/>
        </p:xfrm>
        <a:graphic>
          <a:graphicData uri="http://schemas.openxmlformats.org/presentationml/2006/ole">
            <mc:AlternateContent xmlns:mc="http://schemas.openxmlformats.org/markup-compatibility/2006">
              <mc:Choice xmlns:v="urn:schemas-microsoft-com:vml" Requires="v">
                <p:oleObj spid="_x0000_s23568" name="Document" r:id="rId3" imgW="7788671" imgH="12264702" progId="Word.Document.12">
                  <p:embed/>
                </p:oleObj>
              </mc:Choice>
              <mc:Fallback>
                <p:oleObj name="Document" r:id="rId3" imgW="7788671" imgH="12264702" progId="Word.Document.12">
                  <p:embed/>
                  <p:pic>
                    <p:nvPicPr>
                      <p:cNvPr id="0" name=""/>
                      <p:cNvPicPr preferRelativeResize="0"/>
                      <p:nvPr/>
                    </p:nvPicPr>
                    <p:blipFill>
                      <a:blip r:embed="rId4"/>
                      <a:stretch>
                        <a:fillRect/>
                      </a:stretch>
                    </p:blipFill>
                    <p:spPr>
                      <a:xfrm>
                        <a:off x="838199" y="228600"/>
                        <a:ext cx="6773991" cy="6578584"/>
                      </a:xfrm>
                      <a:prstGeom prst="rect">
                        <a:avLst/>
                      </a:prstGeom>
                    </p:spPr>
                  </p:pic>
                </p:oleObj>
              </mc:Fallback>
            </mc:AlternateContent>
          </a:graphicData>
        </a:graphic>
      </p:graphicFrame>
    </p:spTree>
    <p:extLst>
      <p:ext uri="{BB962C8B-B14F-4D97-AF65-F5344CB8AC3E}">
        <p14:creationId xmlns:p14="http://schemas.microsoft.com/office/powerpoint/2010/main" val="1031425564"/>
      </p:ext>
    </p:extLst>
  </p:cSld>
  <p:clrMapOvr>
    <a:masterClrMapping/>
  </p:clrMapOvr>
  <p:transition spd="med">
    <p:fade thruBlk="1"/>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838200"/>
            <a:ext cx="8229600" cy="5292725"/>
          </a:xfrm>
        </p:spPr>
        <p:txBody>
          <a:bodyPr/>
          <a:lstStyle/>
          <a:p>
            <a:r>
              <a:rPr lang="en-US" dirty="0" smtClean="0"/>
              <a:t>Example 2: You hire an employee for 25 hours per week in a position that is considered permanent, regularly funded and is not limited in duration.</a:t>
            </a:r>
          </a:p>
          <a:p>
            <a:pPr lvl="1"/>
            <a:r>
              <a:rPr lang="en-US" dirty="0"/>
              <a:t>Meets NDCC 54-52.1 definition of Eligible Employee</a:t>
            </a:r>
          </a:p>
          <a:p>
            <a:pPr lvl="1"/>
            <a:r>
              <a:rPr lang="en-US" dirty="0" smtClean="0"/>
              <a:t>Does not meet </a:t>
            </a:r>
            <a:r>
              <a:rPr lang="en-US" dirty="0"/>
              <a:t>ACA Definition of Full-Time </a:t>
            </a:r>
            <a:r>
              <a:rPr lang="en-US" dirty="0" smtClean="0"/>
              <a:t>Employee (coverage does not need to be affordable)</a:t>
            </a:r>
            <a:endParaRPr lang="en-US" dirty="0"/>
          </a:p>
          <a:p>
            <a:endParaRPr lang="en-US" dirty="0"/>
          </a:p>
        </p:txBody>
      </p:sp>
    </p:spTree>
    <p:extLst>
      <p:ext uri="{BB962C8B-B14F-4D97-AF65-F5344CB8AC3E}">
        <p14:creationId xmlns:p14="http://schemas.microsoft.com/office/powerpoint/2010/main" val="1809004595"/>
      </p:ext>
    </p:extLst>
  </p:cSld>
  <p:clrMapOvr>
    <a:masterClrMapping/>
  </p:clrMapOvr>
  <p:transition spd="med">
    <p:fade thruBlk="1"/>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noChangeAspect="1"/>
          </p:cNvGraphicFramePr>
          <p:nvPr>
            <p:ph idx="1"/>
            <p:extLst>
              <p:ext uri="{D42A27DB-BD31-4B8C-83A1-F6EECF244321}">
                <p14:modId xmlns:p14="http://schemas.microsoft.com/office/powerpoint/2010/main" val="3914986294"/>
              </p:ext>
            </p:extLst>
          </p:nvPr>
        </p:nvGraphicFramePr>
        <p:xfrm>
          <a:off x="838199" y="228600"/>
          <a:ext cx="6773991" cy="6578584"/>
        </p:xfrm>
        <a:graphic>
          <a:graphicData uri="http://schemas.openxmlformats.org/presentationml/2006/ole">
            <mc:AlternateContent xmlns:mc="http://schemas.openxmlformats.org/markup-compatibility/2006">
              <mc:Choice xmlns:v="urn:schemas-microsoft-com:vml" Requires="v">
                <p:oleObj spid="_x0000_s24592" name="Document" r:id="rId3" imgW="7788671" imgH="12264702" progId="Word.Document.12">
                  <p:embed/>
                </p:oleObj>
              </mc:Choice>
              <mc:Fallback>
                <p:oleObj name="Document" r:id="rId3" imgW="7788671" imgH="12264702" progId="Word.Document.12">
                  <p:embed/>
                  <p:pic>
                    <p:nvPicPr>
                      <p:cNvPr id="0" name=""/>
                      <p:cNvPicPr preferRelativeResize="0"/>
                      <p:nvPr/>
                    </p:nvPicPr>
                    <p:blipFill>
                      <a:blip r:embed="rId4"/>
                      <a:stretch>
                        <a:fillRect/>
                      </a:stretch>
                    </p:blipFill>
                    <p:spPr>
                      <a:xfrm>
                        <a:off x="838199" y="228600"/>
                        <a:ext cx="6773991" cy="6578584"/>
                      </a:xfrm>
                      <a:prstGeom prst="rect">
                        <a:avLst/>
                      </a:prstGeom>
                    </p:spPr>
                  </p:pic>
                </p:oleObj>
              </mc:Fallback>
            </mc:AlternateContent>
          </a:graphicData>
        </a:graphic>
      </p:graphicFrame>
    </p:spTree>
    <p:extLst>
      <p:ext uri="{BB962C8B-B14F-4D97-AF65-F5344CB8AC3E}">
        <p14:creationId xmlns:p14="http://schemas.microsoft.com/office/powerpoint/2010/main" val="6506038"/>
      </p:ext>
    </p:extLst>
  </p:cSld>
  <p:clrMapOvr>
    <a:masterClrMapping/>
  </p:clrMapOvr>
  <p:transition spd="med">
    <p:fade thruBlk="1"/>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609600"/>
            <a:ext cx="8229600" cy="5521325"/>
          </a:xfrm>
        </p:spPr>
        <p:txBody>
          <a:bodyPr/>
          <a:lstStyle/>
          <a:p>
            <a:r>
              <a:rPr lang="en-US" dirty="0" smtClean="0"/>
              <a:t>Example 3: You hire an employee in a position for 35 hours per week.  The position is NOT regularly funded or is limited in duration.</a:t>
            </a:r>
          </a:p>
          <a:p>
            <a:pPr lvl="1"/>
            <a:r>
              <a:rPr lang="en-US" dirty="0" smtClean="0"/>
              <a:t>Meets NDCC 54-52.1 definition of Temporary Employee</a:t>
            </a:r>
          </a:p>
          <a:p>
            <a:pPr lvl="1"/>
            <a:r>
              <a:rPr lang="en-US" dirty="0" smtClean="0"/>
              <a:t>Meets ACA Definition of Full-Time Employee</a:t>
            </a:r>
          </a:p>
        </p:txBody>
      </p:sp>
    </p:spTree>
    <p:extLst>
      <p:ext uri="{BB962C8B-B14F-4D97-AF65-F5344CB8AC3E}">
        <p14:creationId xmlns:p14="http://schemas.microsoft.com/office/powerpoint/2010/main" val="1672146691"/>
      </p:ext>
    </p:extLst>
  </p:cSld>
  <p:clrMapOvr>
    <a:masterClrMapping/>
  </p:clrMapOvr>
  <p:transition spd="med">
    <p:fade thruBlk="1"/>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noChangeAspect="1"/>
          </p:cNvGraphicFramePr>
          <p:nvPr>
            <p:ph idx="1"/>
            <p:extLst>
              <p:ext uri="{D42A27DB-BD31-4B8C-83A1-F6EECF244321}">
                <p14:modId xmlns:p14="http://schemas.microsoft.com/office/powerpoint/2010/main" val="1603891338"/>
              </p:ext>
            </p:extLst>
          </p:nvPr>
        </p:nvGraphicFramePr>
        <p:xfrm>
          <a:off x="762000" y="76211"/>
          <a:ext cx="7501666" cy="6774529"/>
        </p:xfrm>
        <a:graphic>
          <a:graphicData uri="http://schemas.openxmlformats.org/presentationml/2006/ole">
            <mc:AlternateContent xmlns:mc="http://schemas.openxmlformats.org/markup-compatibility/2006">
              <mc:Choice xmlns:v="urn:schemas-microsoft-com:vml" Requires="v">
                <p:oleObj spid="_x0000_s25616" name="Document" r:id="rId3" imgW="7788671" imgH="12264702" progId="Word.Document.12">
                  <p:embed/>
                </p:oleObj>
              </mc:Choice>
              <mc:Fallback>
                <p:oleObj name="Document" r:id="rId3" imgW="7788671" imgH="12264702" progId="Word.Document.12">
                  <p:embed/>
                  <p:pic>
                    <p:nvPicPr>
                      <p:cNvPr id="0" name=""/>
                      <p:cNvPicPr preferRelativeResize="0"/>
                      <p:nvPr/>
                    </p:nvPicPr>
                    <p:blipFill>
                      <a:blip r:embed="rId4"/>
                      <a:stretch>
                        <a:fillRect/>
                      </a:stretch>
                    </p:blipFill>
                    <p:spPr>
                      <a:xfrm>
                        <a:off x="762000" y="76211"/>
                        <a:ext cx="7501666" cy="6774529"/>
                      </a:xfrm>
                      <a:prstGeom prst="rect">
                        <a:avLst/>
                      </a:prstGeom>
                    </p:spPr>
                  </p:pic>
                </p:oleObj>
              </mc:Fallback>
            </mc:AlternateContent>
          </a:graphicData>
        </a:graphic>
      </p:graphicFrame>
    </p:spTree>
    <p:extLst>
      <p:ext uri="{BB962C8B-B14F-4D97-AF65-F5344CB8AC3E}">
        <p14:creationId xmlns:p14="http://schemas.microsoft.com/office/powerpoint/2010/main" val="1982033432"/>
      </p:ext>
    </p:extLst>
  </p:cSld>
  <p:clrMapOvr>
    <a:masterClrMapping/>
  </p:clrMapOvr>
  <p:transition spd="med">
    <p:fade thruBlk="1"/>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762000"/>
            <a:ext cx="8229600" cy="5368925"/>
          </a:xfrm>
        </p:spPr>
        <p:txBody>
          <a:bodyPr/>
          <a:lstStyle/>
          <a:p>
            <a:r>
              <a:rPr lang="en-US" dirty="0" smtClean="0"/>
              <a:t>Example 4: You </a:t>
            </a:r>
            <a:r>
              <a:rPr lang="en-US" dirty="0"/>
              <a:t>hire an employee in a position for </a:t>
            </a:r>
            <a:r>
              <a:rPr lang="en-US" dirty="0" smtClean="0"/>
              <a:t>25 </a:t>
            </a:r>
            <a:r>
              <a:rPr lang="en-US" dirty="0"/>
              <a:t>hours per week.  The position is NOT regularly funded or is limited in duration</a:t>
            </a:r>
            <a:r>
              <a:rPr lang="en-US" dirty="0" smtClean="0"/>
              <a:t>.</a:t>
            </a:r>
          </a:p>
          <a:p>
            <a:pPr lvl="1"/>
            <a:r>
              <a:rPr lang="en-US" dirty="0" smtClean="0"/>
              <a:t>Does not meet NDCC 54-52.1 definition of Temporary Employee</a:t>
            </a:r>
          </a:p>
          <a:p>
            <a:pPr lvl="1"/>
            <a:r>
              <a:rPr lang="en-US" dirty="0" smtClean="0"/>
              <a:t>Does not meet ACA Definition of Full-Time Employee</a:t>
            </a:r>
            <a:endParaRPr lang="en-US" dirty="0"/>
          </a:p>
          <a:p>
            <a:pPr marL="0" indent="0">
              <a:buNone/>
            </a:pPr>
            <a:endParaRPr lang="en-US" dirty="0"/>
          </a:p>
        </p:txBody>
      </p:sp>
    </p:spTree>
    <p:extLst>
      <p:ext uri="{BB962C8B-B14F-4D97-AF65-F5344CB8AC3E}">
        <p14:creationId xmlns:p14="http://schemas.microsoft.com/office/powerpoint/2010/main" val="41750088"/>
      </p:ext>
    </p:extLst>
  </p:cSld>
  <p:clrMapOvr>
    <a:masterClrMapping/>
  </p:clrMapOvr>
  <p:transition spd="med">
    <p:fade thruBlk="1"/>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noChangeAspect="1"/>
          </p:cNvGraphicFramePr>
          <p:nvPr>
            <p:ph idx="1"/>
            <p:extLst>
              <p:ext uri="{D42A27DB-BD31-4B8C-83A1-F6EECF244321}">
                <p14:modId xmlns:p14="http://schemas.microsoft.com/office/powerpoint/2010/main" val="1943504396"/>
              </p:ext>
            </p:extLst>
          </p:nvPr>
        </p:nvGraphicFramePr>
        <p:xfrm>
          <a:off x="457202" y="76200"/>
          <a:ext cx="7143179" cy="6477000"/>
        </p:xfrm>
        <a:graphic>
          <a:graphicData uri="http://schemas.openxmlformats.org/presentationml/2006/ole">
            <mc:AlternateContent xmlns:mc="http://schemas.openxmlformats.org/markup-compatibility/2006">
              <mc:Choice xmlns:v="urn:schemas-microsoft-com:vml" Requires="v">
                <p:oleObj spid="_x0000_s26640" name="Document" r:id="rId3" imgW="7788671" imgH="12264702" progId="Word.Document.12">
                  <p:embed/>
                </p:oleObj>
              </mc:Choice>
              <mc:Fallback>
                <p:oleObj name="Document" r:id="rId3" imgW="7788671" imgH="12264702" progId="Word.Document.12">
                  <p:embed/>
                  <p:pic>
                    <p:nvPicPr>
                      <p:cNvPr id="0" name=""/>
                      <p:cNvPicPr preferRelativeResize="0"/>
                      <p:nvPr/>
                    </p:nvPicPr>
                    <p:blipFill>
                      <a:blip r:embed="rId4"/>
                      <a:stretch>
                        <a:fillRect/>
                      </a:stretch>
                    </p:blipFill>
                    <p:spPr>
                      <a:xfrm>
                        <a:off x="457202" y="76200"/>
                        <a:ext cx="7143179" cy="6477000"/>
                      </a:xfrm>
                      <a:prstGeom prst="rect">
                        <a:avLst/>
                      </a:prstGeom>
                    </p:spPr>
                  </p:pic>
                </p:oleObj>
              </mc:Fallback>
            </mc:AlternateContent>
          </a:graphicData>
        </a:graphic>
      </p:graphicFrame>
    </p:spTree>
    <p:extLst>
      <p:ext uri="{BB962C8B-B14F-4D97-AF65-F5344CB8AC3E}">
        <p14:creationId xmlns:p14="http://schemas.microsoft.com/office/powerpoint/2010/main" val="4026673427"/>
      </p:ext>
    </p:extLst>
  </p:cSld>
  <p:clrMapOvr>
    <a:masterClrMapping/>
  </p:clrMapOvr>
  <p:transition spd="med">
    <p:fade thruBlk="1"/>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457200"/>
            <a:ext cx="8229600" cy="5673725"/>
          </a:xfrm>
        </p:spPr>
        <p:txBody>
          <a:bodyPr/>
          <a:lstStyle/>
          <a:p>
            <a:r>
              <a:rPr lang="en-US" dirty="0" smtClean="0"/>
              <a:t>Example 5: You hire an employee in a position that is NOT regularly funded or is limited in duration.  You do not know exactly how many hours will be needed or if position is reasonably expected to work 30 hours/week (130 </a:t>
            </a:r>
            <a:r>
              <a:rPr lang="en-US" dirty="0" err="1" smtClean="0"/>
              <a:t>hrs</a:t>
            </a:r>
            <a:r>
              <a:rPr lang="en-US" dirty="0" smtClean="0"/>
              <a:t>/month).</a:t>
            </a:r>
          </a:p>
          <a:p>
            <a:pPr lvl="1"/>
            <a:r>
              <a:rPr lang="en-US" dirty="0" smtClean="0"/>
              <a:t>Not certain if it meets either NDCC 54-52.1 definition of Temporary Employee or ACA definition of Full-Time Employee</a:t>
            </a:r>
            <a:endParaRPr lang="en-US" dirty="0"/>
          </a:p>
        </p:txBody>
      </p:sp>
    </p:spTree>
    <p:extLst>
      <p:ext uri="{BB962C8B-B14F-4D97-AF65-F5344CB8AC3E}">
        <p14:creationId xmlns:p14="http://schemas.microsoft.com/office/powerpoint/2010/main" val="1365097151"/>
      </p:ext>
    </p:extLst>
  </p:cSld>
  <p:clrMapOvr>
    <a:masterClrMapping/>
  </p:clrMapOvr>
  <p:transition spd="med">
    <p:fade thruBlk="1"/>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4"/>
          </p:nvPr>
        </p:nvSpPr>
        <p:spPr/>
        <p:txBody>
          <a:bodyPr/>
          <a:lstStyle/>
          <a:p>
            <a:fld id="{F0188472-25E7-46E3-AF61-F84C3E5C21AF}" type="slidenum">
              <a:rPr lang="en-US" smtClean="0">
                <a:solidFill>
                  <a:prstClr val="black">
                    <a:tint val="75000"/>
                  </a:prstClr>
                </a:solidFill>
              </a:rPr>
              <a:pPr/>
              <a:t>11</a:t>
            </a:fld>
            <a:endParaRPr lang="en-US" dirty="0">
              <a:solidFill>
                <a:prstClr val="black">
                  <a:tint val="75000"/>
                </a:prstClr>
              </a:solidFill>
            </a:endParaRPr>
          </a:p>
        </p:txBody>
      </p:sp>
      <p:pic>
        <p:nvPicPr>
          <p:cNvPr id="8" name="Picture 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1028" name="Picture 4"/>
          <p:cNvPicPr>
            <a:picLocks noChangeAspect="1" noChangeArrowheads="1"/>
          </p:cNvPicPr>
          <p:nvPr/>
        </p:nvPicPr>
        <p:blipFill>
          <a:blip r:embed="rId3" cstate="print"/>
          <a:srcRect/>
          <a:stretch>
            <a:fillRect/>
          </a:stretch>
        </p:blipFill>
        <p:spPr bwMode="auto">
          <a:xfrm>
            <a:off x="6724650" y="5257800"/>
            <a:ext cx="2266950" cy="1466850"/>
          </a:xfrm>
          <a:prstGeom prst="rect">
            <a:avLst/>
          </a:prstGeom>
          <a:noFill/>
          <a:ln w="9525">
            <a:noFill/>
            <a:miter lim="800000"/>
            <a:headEnd/>
            <a:tailEnd/>
          </a:ln>
        </p:spPr>
      </p:pic>
      <p:sp>
        <p:nvSpPr>
          <p:cNvPr id="9" name="TextBox 8"/>
          <p:cNvSpPr txBox="1"/>
          <p:nvPr/>
        </p:nvSpPr>
        <p:spPr>
          <a:xfrm>
            <a:off x="4779753" y="5259902"/>
            <a:ext cx="1952625" cy="1477328"/>
          </a:xfrm>
          <a:prstGeom prst="rect">
            <a:avLst/>
          </a:prstGeom>
          <a:solidFill>
            <a:schemeClr val="bg1"/>
          </a:solidFill>
        </p:spPr>
        <p:txBody>
          <a:bodyPr wrap="square" rtlCol="0">
            <a:spAutoFit/>
          </a:bodyPr>
          <a:lstStyle/>
          <a:p>
            <a:endParaRPr lang="en-US" dirty="0" smtClean="0">
              <a:solidFill>
                <a:prstClr val="black"/>
              </a:solidFill>
            </a:endParaRPr>
          </a:p>
          <a:p>
            <a:endParaRPr lang="en-US" dirty="0" smtClean="0">
              <a:solidFill>
                <a:prstClr val="black"/>
              </a:solidFill>
            </a:endParaRPr>
          </a:p>
          <a:p>
            <a:endParaRPr lang="en-US" dirty="0" smtClean="0">
              <a:solidFill>
                <a:prstClr val="black"/>
              </a:solidFill>
            </a:endParaRPr>
          </a:p>
          <a:p>
            <a:endParaRPr lang="en-US" dirty="0" smtClean="0">
              <a:solidFill>
                <a:prstClr val="black"/>
              </a:solidFill>
            </a:endParaRPr>
          </a:p>
          <a:p>
            <a:endParaRPr lang="en-US" dirty="0">
              <a:solidFill>
                <a:prstClr val="black"/>
              </a:solidFill>
            </a:endParaRPr>
          </a:p>
        </p:txBody>
      </p:sp>
      <p:sp>
        <p:nvSpPr>
          <p:cNvPr id="10" name="TextBox 9"/>
          <p:cNvSpPr txBox="1"/>
          <p:nvPr/>
        </p:nvSpPr>
        <p:spPr>
          <a:xfrm>
            <a:off x="819509" y="5650302"/>
            <a:ext cx="4477110" cy="738664"/>
          </a:xfrm>
          <a:prstGeom prst="rect">
            <a:avLst/>
          </a:prstGeom>
          <a:noFill/>
        </p:spPr>
        <p:txBody>
          <a:bodyPr wrap="square" rtlCol="0">
            <a:spAutoFit/>
          </a:bodyPr>
          <a:lstStyle/>
          <a:p>
            <a:r>
              <a:rPr lang="en-US" dirty="0" smtClean="0">
                <a:solidFill>
                  <a:prstClr val="black"/>
                </a:solidFill>
              </a:rPr>
              <a:t>State of North Dakota &amp; Political Sub-Divisions </a:t>
            </a:r>
          </a:p>
          <a:p>
            <a:r>
              <a:rPr lang="en-US" sz="1200" dirty="0" smtClean="0">
                <a:solidFill>
                  <a:prstClr val="black"/>
                </a:solidFill>
              </a:rPr>
              <a:t>Healthcare Reform Discussion</a:t>
            </a:r>
          </a:p>
          <a:p>
            <a:r>
              <a:rPr lang="en-US" sz="1200" dirty="0" smtClean="0">
                <a:solidFill>
                  <a:prstClr val="black"/>
                </a:solidFill>
              </a:rPr>
              <a:t>September 24, 2014</a:t>
            </a:r>
            <a:endParaRPr lang="en-US" sz="1200" dirty="0">
              <a:solidFill>
                <a:prstClr val="black"/>
              </a:solidFill>
            </a:endParaRPr>
          </a:p>
        </p:txBody>
      </p:sp>
    </p:spTree>
    <p:extLst>
      <p:ext uri="{BB962C8B-B14F-4D97-AF65-F5344CB8AC3E}">
        <p14:creationId xmlns:p14="http://schemas.microsoft.com/office/powerpoint/2010/main" val="1929401768"/>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2438644451"/>
              </p:ext>
            </p:extLst>
          </p:nvPr>
        </p:nvGraphicFramePr>
        <p:xfrm>
          <a:off x="914400" y="76200"/>
          <a:ext cx="7081837" cy="6553200"/>
        </p:xfrm>
        <a:graphic>
          <a:graphicData uri="http://schemas.openxmlformats.org/presentationml/2006/ole">
            <mc:AlternateContent xmlns:mc="http://schemas.openxmlformats.org/markup-compatibility/2006">
              <mc:Choice xmlns:v="urn:schemas-microsoft-com:vml" Requires="v">
                <p:oleObj spid="_x0000_s27664" name="Document" r:id="rId3" imgW="7788671" imgH="12264702" progId="Word.Document.12">
                  <p:embed/>
                </p:oleObj>
              </mc:Choice>
              <mc:Fallback>
                <p:oleObj name="Document" r:id="rId3" imgW="7788671" imgH="12264702" progId="Word.Document.12">
                  <p:embed/>
                  <p:pic>
                    <p:nvPicPr>
                      <p:cNvPr id="0" name=""/>
                      <p:cNvPicPr preferRelativeResize="0"/>
                      <p:nvPr/>
                    </p:nvPicPr>
                    <p:blipFill>
                      <a:blip r:embed="rId4"/>
                      <a:stretch>
                        <a:fillRect/>
                      </a:stretch>
                    </p:blipFill>
                    <p:spPr>
                      <a:xfrm>
                        <a:off x="914400" y="76200"/>
                        <a:ext cx="7081837" cy="6553200"/>
                      </a:xfrm>
                      <a:prstGeom prst="rect">
                        <a:avLst/>
                      </a:prstGeom>
                    </p:spPr>
                  </p:pic>
                </p:oleObj>
              </mc:Fallback>
            </mc:AlternateContent>
          </a:graphicData>
        </a:graphic>
      </p:graphicFrame>
    </p:spTree>
    <p:extLst>
      <p:ext uri="{BB962C8B-B14F-4D97-AF65-F5344CB8AC3E}">
        <p14:creationId xmlns:p14="http://schemas.microsoft.com/office/powerpoint/2010/main" val="4076827533"/>
      </p:ext>
    </p:extLst>
  </p:cSld>
  <p:clrMapOvr>
    <a:masterClrMapping/>
  </p:clrMapOvr>
  <p:transition spd="med">
    <p:fade thruBlk="1"/>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990600"/>
            <a:ext cx="8229600" cy="5140325"/>
          </a:xfrm>
        </p:spPr>
        <p:txBody>
          <a:bodyPr/>
          <a:lstStyle/>
          <a:p>
            <a:r>
              <a:rPr lang="en-US" dirty="0" smtClean="0"/>
              <a:t>Example </a:t>
            </a:r>
            <a:r>
              <a:rPr lang="en-US" dirty="0"/>
              <a:t>6: </a:t>
            </a:r>
            <a:r>
              <a:rPr lang="en-US" dirty="0" smtClean="0"/>
              <a:t>You </a:t>
            </a:r>
            <a:r>
              <a:rPr lang="en-US" dirty="0"/>
              <a:t>hire an employee into the same position each year.  The position is NOT regularly funded or is limited in duration.  The position is needed for </a:t>
            </a:r>
            <a:r>
              <a:rPr lang="en-US" dirty="0" smtClean="0"/>
              <a:t>5 </a:t>
            </a:r>
            <a:r>
              <a:rPr lang="en-US" dirty="0"/>
              <a:t>months per year and is typically for 32 hours per week</a:t>
            </a:r>
            <a:r>
              <a:rPr lang="en-US" dirty="0" smtClean="0"/>
              <a:t>.</a:t>
            </a:r>
          </a:p>
          <a:p>
            <a:pPr lvl="1"/>
            <a:r>
              <a:rPr lang="en-US" dirty="0" smtClean="0"/>
              <a:t>Meets NDCC 54-52.1 definition of Temporary Employee</a:t>
            </a:r>
          </a:p>
          <a:p>
            <a:pPr lvl="1"/>
            <a:r>
              <a:rPr lang="en-US" dirty="0" smtClean="0"/>
              <a:t>May meet ACA definition of Full-Time Employee</a:t>
            </a:r>
            <a:endParaRPr lang="en-US" dirty="0"/>
          </a:p>
        </p:txBody>
      </p:sp>
    </p:spTree>
    <p:extLst>
      <p:ext uri="{BB962C8B-B14F-4D97-AF65-F5344CB8AC3E}">
        <p14:creationId xmlns:p14="http://schemas.microsoft.com/office/powerpoint/2010/main" val="211190918"/>
      </p:ext>
    </p:extLst>
  </p:cSld>
  <p:clrMapOvr>
    <a:masterClrMapping/>
  </p:clrMapOvr>
  <p:transition spd="med">
    <p:fade thruBlk="1"/>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noChangeAspect="1"/>
          </p:cNvGraphicFramePr>
          <p:nvPr>
            <p:ph idx="1"/>
            <p:extLst>
              <p:ext uri="{D42A27DB-BD31-4B8C-83A1-F6EECF244321}">
                <p14:modId xmlns:p14="http://schemas.microsoft.com/office/powerpoint/2010/main" val="1578973476"/>
              </p:ext>
            </p:extLst>
          </p:nvPr>
        </p:nvGraphicFramePr>
        <p:xfrm>
          <a:off x="1066800" y="29592"/>
          <a:ext cx="6857998" cy="6572860"/>
        </p:xfrm>
        <a:graphic>
          <a:graphicData uri="http://schemas.openxmlformats.org/presentationml/2006/ole">
            <mc:AlternateContent xmlns:mc="http://schemas.openxmlformats.org/markup-compatibility/2006">
              <mc:Choice xmlns:v="urn:schemas-microsoft-com:vml" Requires="v">
                <p:oleObj spid="_x0000_s28688" name="Document" r:id="rId3" imgW="7788671" imgH="12264702" progId="Word.Document.12">
                  <p:embed/>
                </p:oleObj>
              </mc:Choice>
              <mc:Fallback>
                <p:oleObj name="Document" r:id="rId3" imgW="7788671" imgH="12264702" progId="Word.Document.12">
                  <p:embed/>
                  <p:pic>
                    <p:nvPicPr>
                      <p:cNvPr id="0" name=""/>
                      <p:cNvPicPr preferRelativeResize="0"/>
                      <p:nvPr/>
                    </p:nvPicPr>
                    <p:blipFill>
                      <a:blip r:embed="rId4"/>
                      <a:stretch>
                        <a:fillRect/>
                      </a:stretch>
                    </p:blipFill>
                    <p:spPr>
                      <a:xfrm>
                        <a:off x="1066800" y="29592"/>
                        <a:ext cx="6857998" cy="6572860"/>
                      </a:xfrm>
                      <a:prstGeom prst="rect">
                        <a:avLst/>
                      </a:prstGeom>
                    </p:spPr>
                  </p:pic>
                </p:oleObj>
              </mc:Fallback>
            </mc:AlternateContent>
          </a:graphicData>
        </a:graphic>
      </p:graphicFrame>
    </p:spTree>
    <p:extLst>
      <p:ext uri="{BB962C8B-B14F-4D97-AF65-F5344CB8AC3E}">
        <p14:creationId xmlns:p14="http://schemas.microsoft.com/office/powerpoint/2010/main" val="889229649"/>
      </p:ext>
    </p:extLst>
  </p:cSld>
  <p:clrMapOvr>
    <a:masterClrMapping/>
  </p:clrMapOvr>
  <p:transition spd="med">
    <p:fade thruBlk="1"/>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762000"/>
            <a:ext cx="8229600" cy="5368925"/>
          </a:xfrm>
        </p:spPr>
        <p:txBody>
          <a:bodyPr/>
          <a:lstStyle/>
          <a:p>
            <a:r>
              <a:rPr lang="en-US" dirty="0" smtClean="0"/>
              <a:t>Example 7: You hire an employee into the same position each year.  The position is NOT regularly funded or is limited in duration.  The position is needed for 8 months per year and is typically for 32 hours per week.</a:t>
            </a:r>
          </a:p>
          <a:p>
            <a:pPr lvl="1"/>
            <a:r>
              <a:rPr lang="en-US" dirty="0" smtClean="0"/>
              <a:t>Meets NDCC 54-52.1 definition of Temporary Employee</a:t>
            </a:r>
          </a:p>
          <a:p>
            <a:pPr lvl="1"/>
            <a:r>
              <a:rPr lang="en-US" dirty="0" smtClean="0"/>
              <a:t>Meets ACA definition of Full-Time Employee</a:t>
            </a:r>
            <a:endParaRPr lang="en-US" dirty="0"/>
          </a:p>
        </p:txBody>
      </p:sp>
    </p:spTree>
    <p:extLst>
      <p:ext uri="{BB962C8B-B14F-4D97-AF65-F5344CB8AC3E}">
        <p14:creationId xmlns:p14="http://schemas.microsoft.com/office/powerpoint/2010/main" val="473912236"/>
      </p:ext>
    </p:extLst>
  </p:cSld>
  <p:clrMapOvr>
    <a:masterClrMapping/>
  </p:clrMapOvr>
  <p:transition spd="med">
    <p:fade thruBlk="1"/>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noChangeAspect="1"/>
          </p:cNvGraphicFramePr>
          <p:nvPr>
            <p:ph idx="1"/>
            <p:extLst>
              <p:ext uri="{D42A27DB-BD31-4B8C-83A1-F6EECF244321}">
                <p14:modId xmlns:p14="http://schemas.microsoft.com/office/powerpoint/2010/main" val="3830122540"/>
              </p:ext>
            </p:extLst>
          </p:nvPr>
        </p:nvGraphicFramePr>
        <p:xfrm>
          <a:off x="461963" y="152400"/>
          <a:ext cx="7158038" cy="6476999"/>
        </p:xfrm>
        <a:graphic>
          <a:graphicData uri="http://schemas.openxmlformats.org/presentationml/2006/ole">
            <mc:AlternateContent xmlns:mc="http://schemas.openxmlformats.org/markup-compatibility/2006">
              <mc:Choice xmlns:v="urn:schemas-microsoft-com:vml" Requires="v">
                <p:oleObj spid="_x0000_s29712" name="Document" r:id="rId3" imgW="7788671" imgH="12264702" progId="Word.Document.12">
                  <p:embed/>
                </p:oleObj>
              </mc:Choice>
              <mc:Fallback>
                <p:oleObj name="Document" r:id="rId3" imgW="7788671" imgH="12264702" progId="Word.Document.12">
                  <p:embed/>
                  <p:pic>
                    <p:nvPicPr>
                      <p:cNvPr id="0" name=""/>
                      <p:cNvPicPr/>
                      <p:nvPr/>
                    </p:nvPicPr>
                    <p:blipFill>
                      <a:blip r:embed="rId4"/>
                      <a:stretch>
                        <a:fillRect/>
                      </a:stretch>
                    </p:blipFill>
                    <p:spPr>
                      <a:xfrm>
                        <a:off x="461963" y="152400"/>
                        <a:ext cx="7158038" cy="6476999"/>
                      </a:xfrm>
                      <a:prstGeom prst="rect">
                        <a:avLst/>
                      </a:prstGeom>
                    </p:spPr>
                  </p:pic>
                </p:oleObj>
              </mc:Fallback>
            </mc:AlternateContent>
          </a:graphicData>
        </a:graphic>
      </p:graphicFrame>
    </p:spTree>
    <p:extLst>
      <p:ext uri="{BB962C8B-B14F-4D97-AF65-F5344CB8AC3E}">
        <p14:creationId xmlns:p14="http://schemas.microsoft.com/office/powerpoint/2010/main" val="2718601911"/>
      </p:ext>
    </p:extLst>
  </p:cSld>
  <p:clrMapOvr>
    <a:masterClrMapping/>
  </p:clrMapOvr>
  <p:transition spd="med">
    <p:fade thruBlk="1"/>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457200"/>
            <a:ext cx="8229600" cy="5673725"/>
          </a:xfrm>
        </p:spPr>
        <p:txBody>
          <a:bodyPr/>
          <a:lstStyle/>
          <a:p>
            <a:r>
              <a:rPr lang="en-US" dirty="0" smtClean="0"/>
              <a:t>Example 8: You hire an employee to work on a project for 3 to 4 months (not recurring).  The employee is expected to work more than 30 hours/week on a regular basis but only for the limited number of months.</a:t>
            </a:r>
          </a:p>
          <a:p>
            <a:pPr lvl="1"/>
            <a:r>
              <a:rPr lang="en-US" dirty="0" smtClean="0"/>
              <a:t>Meets NDCC 54-52.1 definition of Temporary Employee</a:t>
            </a:r>
          </a:p>
          <a:p>
            <a:pPr lvl="1"/>
            <a:r>
              <a:rPr lang="en-US" dirty="0" smtClean="0"/>
              <a:t>Meets ACA definition of Full-Time Employee</a:t>
            </a:r>
            <a:endParaRPr lang="en-US" dirty="0"/>
          </a:p>
        </p:txBody>
      </p:sp>
    </p:spTree>
    <p:extLst>
      <p:ext uri="{BB962C8B-B14F-4D97-AF65-F5344CB8AC3E}">
        <p14:creationId xmlns:p14="http://schemas.microsoft.com/office/powerpoint/2010/main" val="1365756495"/>
      </p:ext>
    </p:extLst>
  </p:cSld>
  <p:clrMapOvr>
    <a:masterClrMapping/>
  </p:clrMapOvr>
  <p:transition spd="med">
    <p:fade thruBlk="1"/>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noChangeAspect="1"/>
          </p:cNvGraphicFramePr>
          <p:nvPr>
            <p:ph idx="1"/>
            <p:extLst>
              <p:ext uri="{D42A27DB-BD31-4B8C-83A1-F6EECF244321}">
                <p14:modId xmlns:p14="http://schemas.microsoft.com/office/powerpoint/2010/main" val="2600987414"/>
              </p:ext>
            </p:extLst>
          </p:nvPr>
        </p:nvGraphicFramePr>
        <p:xfrm>
          <a:off x="762000" y="76211"/>
          <a:ext cx="7501666" cy="6774529"/>
        </p:xfrm>
        <a:graphic>
          <a:graphicData uri="http://schemas.openxmlformats.org/presentationml/2006/ole">
            <mc:AlternateContent xmlns:mc="http://schemas.openxmlformats.org/markup-compatibility/2006">
              <mc:Choice xmlns:v="urn:schemas-microsoft-com:vml" Requires="v">
                <p:oleObj spid="_x0000_s30736" name="Document" r:id="rId3" imgW="7788671" imgH="12264702" progId="Word.Document.12">
                  <p:embed/>
                </p:oleObj>
              </mc:Choice>
              <mc:Fallback>
                <p:oleObj name="Document" r:id="rId3" imgW="7788671" imgH="12264702" progId="Word.Document.12">
                  <p:embed/>
                  <p:pic>
                    <p:nvPicPr>
                      <p:cNvPr id="0" name=""/>
                      <p:cNvPicPr preferRelativeResize="0"/>
                      <p:nvPr/>
                    </p:nvPicPr>
                    <p:blipFill>
                      <a:blip r:embed="rId4"/>
                      <a:stretch>
                        <a:fillRect/>
                      </a:stretch>
                    </p:blipFill>
                    <p:spPr>
                      <a:xfrm>
                        <a:off x="762000" y="76211"/>
                        <a:ext cx="7501666" cy="6774529"/>
                      </a:xfrm>
                      <a:prstGeom prst="rect">
                        <a:avLst/>
                      </a:prstGeom>
                    </p:spPr>
                  </p:pic>
                </p:oleObj>
              </mc:Fallback>
            </mc:AlternateContent>
          </a:graphicData>
        </a:graphic>
      </p:graphicFrame>
    </p:spTree>
    <p:extLst>
      <p:ext uri="{BB962C8B-B14F-4D97-AF65-F5344CB8AC3E}">
        <p14:creationId xmlns:p14="http://schemas.microsoft.com/office/powerpoint/2010/main" val="349970921"/>
      </p:ext>
    </p:extLst>
  </p:cSld>
  <p:clrMapOvr>
    <a:masterClrMapping/>
  </p:clrMapOvr>
  <p:transition spd="med">
    <p:fade thruBlk="1"/>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457200"/>
            <a:ext cx="8229600" cy="5673725"/>
          </a:xfrm>
        </p:spPr>
        <p:txBody>
          <a:bodyPr/>
          <a:lstStyle/>
          <a:p>
            <a:r>
              <a:rPr lang="en-US" dirty="0" smtClean="0"/>
              <a:t>Example 9: You hire an employee to work 35 hours/week in a high-turnover position.  The position is NOT regularly funded.  Typically individuals have not remained in the position for more than 3 months.</a:t>
            </a:r>
          </a:p>
          <a:p>
            <a:pPr lvl="1"/>
            <a:r>
              <a:rPr lang="en-US" dirty="0"/>
              <a:t>Meets NDCC 54-52.1 definition of Temporary Employee</a:t>
            </a:r>
          </a:p>
          <a:p>
            <a:pPr lvl="1"/>
            <a:r>
              <a:rPr lang="en-US" dirty="0"/>
              <a:t>Meets ACA definition of Full-Time Employee</a:t>
            </a:r>
          </a:p>
          <a:p>
            <a:pPr marL="457200" lvl="1" indent="0">
              <a:buNone/>
            </a:pPr>
            <a:endParaRPr lang="en-US" dirty="0"/>
          </a:p>
        </p:txBody>
      </p:sp>
    </p:spTree>
    <p:extLst>
      <p:ext uri="{BB962C8B-B14F-4D97-AF65-F5344CB8AC3E}">
        <p14:creationId xmlns:p14="http://schemas.microsoft.com/office/powerpoint/2010/main" val="2205156930"/>
      </p:ext>
    </p:extLst>
  </p:cSld>
  <p:clrMapOvr>
    <a:masterClrMapping/>
  </p:clrMapOvr>
  <p:transition spd="med">
    <p:fade thruBlk="1"/>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noChangeAspect="1"/>
          </p:cNvGraphicFramePr>
          <p:nvPr>
            <p:ph idx="1"/>
            <p:extLst>
              <p:ext uri="{D42A27DB-BD31-4B8C-83A1-F6EECF244321}">
                <p14:modId xmlns:p14="http://schemas.microsoft.com/office/powerpoint/2010/main" val="474999984"/>
              </p:ext>
            </p:extLst>
          </p:nvPr>
        </p:nvGraphicFramePr>
        <p:xfrm>
          <a:off x="762000" y="76211"/>
          <a:ext cx="7501666" cy="6774529"/>
        </p:xfrm>
        <a:graphic>
          <a:graphicData uri="http://schemas.openxmlformats.org/presentationml/2006/ole">
            <mc:AlternateContent xmlns:mc="http://schemas.openxmlformats.org/markup-compatibility/2006">
              <mc:Choice xmlns:v="urn:schemas-microsoft-com:vml" Requires="v">
                <p:oleObj spid="_x0000_s31760" name="Document" r:id="rId3" imgW="7788671" imgH="12264702" progId="Word.Document.12">
                  <p:embed/>
                </p:oleObj>
              </mc:Choice>
              <mc:Fallback>
                <p:oleObj name="Document" r:id="rId3" imgW="7788671" imgH="12264702" progId="Word.Document.12">
                  <p:embed/>
                  <p:pic>
                    <p:nvPicPr>
                      <p:cNvPr id="0" name=""/>
                      <p:cNvPicPr preferRelativeResize="0"/>
                      <p:nvPr/>
                    </p:nvPicPr>
                    <p:blipFill>
                      <a:blip r:embed="rId4"/>
                      <a:stretch>
                        <a:fillRect/>
                      </a:stretch>
                    </p:blipFill>
                    <p:spPr>
                      <a:xfrm>
                        <a:off x="762000" y="76211"/>
                        <a:ext cx="7501666" cy="6774529"/>
                      </a:xfrm>
                      <a:prstGeom prst="rect">
                        <a:avLst/>
                      </a:prstGeom>
                    </p:spPr>
                  </p:pic>
                </p:oleObj>
              </mc:Fallback>
            </mc:AlternateContent>
          </a:graphicData>
        </a:graphic>
      </p:graphicFrame>
    </p:spTree>
    <p:extLst>
      <p:ext uri="{BB962C8B-B14F-4D97-AF65-F5344CB8AC3E}">
        <p14:creationId xmlns:p14="http://schemas.microsoft.com/office/powerpoint/2010/main" val="2609814931"/>
      </p:ext>
    </p:extLst>
  </p:cSld>
  <p:clrMapOvr>
    <a:masterClrMapping/>
  </p:clrMapOvr>
  <p:transition spd="med">
    <p:fade thruBlk="1"/>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304800"/>
            <a:ext cx="8229600" cy="5826125"/>
          </a:xfrm>
        </p:spPr>
        <p:txBody>
          <a:bodyPr/>
          <a:lstStyle/>
          <a:p>
            <a:r>
              <a:rPr lang="en-US" dirty="0" smtClean="0"/>
              <a:t>Changes in classification or hours:</a:t>
            </a:r>
          </a:p>
          <a:p>
            <a:pPr lvl="1"/>
            <a:r>
              <a:rPr lang="en-US" sz="2400" dirty="0" smtClean="0"/>
              <a:t>Once an individual has been determined to be eligible for coverage during a stability period, if coverage accepted, the coverage must continue for the duration of the stability period unless they terminate employment, even if they change their classification or the number of hours being worked.</a:t>
            </a:r>
          </a:p>
          <a:p>
            <a:pPr marL="457200" lvl="1" indent="0">
              <a:buNone/>
            </a:pPr>
            <a:endParaRPr lang="en-US" sz="2400" dirty="0" smtClean="0"/>
          </a:p>
          <a:p>
            <a:pPr lvl="1"/>
            <a:r>
              <a:rPr lang="en-US" sz="2400" dirty="0" smtClean="0"/>
              <a:t>At the end of the stability period, they would either continue offer of coverage if still meeting ACA definition during next measurement period or would not be offered coverage if they do not meet ACA definition during measurement period.  COBRA would be offered if losing coverage.</a:t>
            </a:r>
            <a:endParaRPr lang="en-US" sz="2400" dirty="0"/>
          </a:p>
        </p:txBody>
      </p:sp>
    </p:spTree>
    <p:extLst>
      <p:ext uri="{BB962C8B-B14F-4D97-AF65-F5344CB8AC3E}">
        <p14:creationId xmlns:p14="http://schemas.microsoft.com/office/powerpoint/2010/main" val="4219389043"/>
      </p:ext>
    </p:extLst>
  </p:cSld>
  <p:clrMapOvr>
    <a:masterClrMapping/>
  </p:clrMapOvr>
  <p:transition spd="med">
    <p:fade thruBlk="1"/>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Today’s Agenda:</a:t>
            </a:r>
            <a:endParaRPr lang="en-US" dirty="0"/>
          </a:p>
        </p:txBody>
      </p:sp>
      <p:sp>
        <p:nvSpPr>
          <p:cNvPr id="3" name="Content Placeholder 2"/>
          <p:cNvSpPr>
            <a:spLocks noGrp="1"/>
          </p:cNvSpPr>
          <p:nvPr>
            <p:ph idx="1"/>
          </p:nvPr>
        </p:nvSpPr>
        <p:spPr/>
        <p:txBody>
          <a:bodyPr/>
          <a:lstStyle/>
          <a:p>
            <a:pPr marL="342820" indent="-342820">
              <a:spcBef>
                <a:spcPts val="1200"/>
              </a:spcBef>
              <a:spcAft>
                <a:spcPts val="600"/>
              </a:spcAft>
            </a:pPr>
            <a:r>
              <a:rPr lang="en-US" b="1" dirty="0" smtClean="0">
                <a:solidFill>
                  <a:srgbClr val="0762AD"/>
                </a:solidFill>
                <a:cs typeface="Arial" pitchFamily="34" charset="0"/>
              </a:rPr>
              <a:t>Affordable Care Act Key Provisions &amp; Timeline</a:t>
            </a:r>
            <a:endParaRPr lang="en-US" b="1" dirty="0" smtClean="0"/>
          </a:p>
          <a:p>
            <a:pPr marL="342820" indent="-342820">
              <a:spcBef>
                <a:spcPts val="1200"/>
              </a:spcBef>
              <a:spcAft>
                <a:spcPts val="600"/>
              </a:spcAft>
            </a:pPr>
            <a:r>
              <a:rPr lang="en-US" b="1" dirty="0" smtClean="0">
                <a:solidFill>
                  <a:srgbClr val="0762AD"/>
                </a:solidFill>
                <a:cs typeface="Arial" pitchFamily="34" charset="0"/>
              </a:rPr>
              <a:t>State of North Dakota  &amp; Political Sub Employer Impact</a:t>
            </a:r>
          </a:p>
          <a:p>
            <a:pPr marL="342820" indent="-342820">
              <a:spcBef>
                <a:spcPts val="1200"/>
              </a:spcBef>
              <a:spcAft>
                <a:spcPts val="600"/>
              </a:spcAft>
            </a:pPr>
            <a:r>
              <a:rPr lang="en-US" b="1" dirty="0" smtClean="0">
                <a:solidFill>
                  <a:srgbClr val="0762AD"/>
                </a:solidFill>
                <a:cs typeface="Arial" pitchFamily="34" charset="0"/>
              </a:rPr>
              <a:t>ACA Readiness Assessment</a:t>
            </a:r>
          </a:p>
          <a:p>
            <a:pPr marL="342820" indent="-342820">
              <a:spcBef>
                <a:spcPts val="1200"/>
              </a:spcBef>
              <a:spcAft>
                <a:spcPts val="600"/>
              </a:spcAft>
            </a:pPr>
            <a:r>
              <a:rPr lang="en-US" b="1" dirty="0" smtClean="0">
                <a:solidFill>
                  <a:srgbClr val="0762AD"/>
                </a:solidFill>
                <a:cs typeface="Arial" pitchFamily="34" charset="0"/>
              </a:rPr>
              <a:t>Wrap Up</a:t>
            </a:r>
            <a:endParaRPr lang="en-US" dirty="0"/>
          </a:p>
        </p:txBody>
      </p:sp>
      <p:sp>
        <p:nvSpPr>
          <p:cNvPr id="4" name="Slide Number Placeholder 3"/>
          <p:cNvSpPr>
            <a:spLocks noGrp="1"/>
          </p:cNvSpPr>
          <p:nvPr>
            <p:ph type="sldNum" sz="quarter" idx="4"/>
          </p:nvPr>
        </p:nvSpPr>
        <p:spPr/>
        <p:txBody>
          <a:bodyPr/>
          <a:lstStyle/>
          <a:p>
            <a:fld id="{F0188472-25E7-46E3-AF61-F84C3E5C21AF}" type="slidenum">
              <a:rPr lang="en-US" smtClean="0">
                <a:solidFill>
                  <a:prstClr val="black">
                    <a:tint val="75000"/>
                  </a:prstClr>
                </a:solidFill>
              </a:rPr>
              <a:pPr/>
              <a:t>12</a:t>
            </a:fld>
            <a:endParaRPr lang="en-US" dirty="0">
              <a:solidFill>
                <a:prstClr val="black">
                  <a:tint val="75000"/>
                </a:prstClr>
              </a:solidFill>
            </a:endParaRPr>
          </a:p>
        </p:txBody>
      </p:sp>
    </p:spTree>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200" dirty="0" smtClean="0"/>
              <a:t>Questions?</a:t>
            </a:r>
            <a:endParaRPr lang="en-US" sz="3200" dirty="0"/>
          </a:p>
        </p:txBody>
      </p:sp>
      <p:pic>
        <p:nvPicPr>
          <p:cNvPr id="1026" name="Picture 2" descr="C:\Documents and Settings\rfricke\Local Settings\Temporary Internet Files\Content.IE5\Z2ZF01QU\MC900441498[1].png"/>
          <p:cNvPicPr>
            <a:picLocks noGrp="1" noChangeAspect="1" noChangeArrowheads="1"/>
          </p:cNvPicPr>
          <p:nvPr>
            <p:ph idx="1"/>
          </p:nvPr>
        </p:nvPicPr>
        <p:blipFill>
          <a:blip r:embed="rId2" cstate="print"/>
          <a:srcRect/>
          <a:stretch>
            <a:fillRect/>
          </a:stretch>
        </p:blipFill>
        <p:spPr bwMode="auto">
          <a:xfrm>
            <a:off x="2743428" y="2036991"/>
            <a:ext cx="3657143" cy="3657143"/>
          </a:xfrm>
          <a:prstGeom prst="rect">
            <a:avLst/>
          </a:prstGeom>
          <a:noFill/>
        </p:spPr>
      </p:pic>
    </p:spTree>
  </p:cSld>
  <p:clrMapOvr>
    <a:masterClrMapping/>
  </p:clrMapOvr>
  <p:transition spd="med">
    <p:fade thruBlk="1"/>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4"/>
          </p:nvPr>
        </p:nvSpPr>
        <p:spPr/>
        <p:txBody>
          <a:bodyPr/>
          <a:lstStyle/>
          <a:p>
            <a:fld id="{F0188472-25E7-46E3-AF61-F84C3E5C21AF}" type="slidenum">
              <a:rPr lang="en-US" smtClean="0">
                <a:solidFill>
                  <a:prstClr val="black">
                    <a:tint val="75000"/>
                  </a:prstClr>
                </a:solidFill>
              </a:rPr>
              <a:pPr/>
              <a:t>121</a:t>
            </a:fld>
            <a:endParaRPr lang="en-US" dirty="0">
              <a:solidFill>
                <a:prstClr val="black">
                  <a:tint val="75000"/>
                </a:prstClr>
              </a:solidFill>
            </a:endParaRPr>
          </a:p>
        </p:txBody>
      </p:sp>
      <p:pic>
        <p:nvPicPr>
          <p:cNvPr id="8" name="Picture 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1028" name="Picture 4"/>
          <p:cNvPicPr>
            <a:picLocks noChangeAspect="1" noChangeArrowheads="1"/>
          </p:cNvPicPr>
          <p:nvPr/>
        </p:nvPicPr>
        <p:blipFill>
          <a:blip r:embed="rId3" cstate="print"/>
          <a:srcRect/>
          <a:stretch>
            <a:fillRect/>
          </a:stretch>
        </p:blipFill>
        <p:spPr bwMode="auto">
          <a:xfrm>
            <a:off x="6724650" y="5257800"/>
            <a:ext cx="2266950" cy="1466850"/>
          </a:xfrm>
          <a:prstGeom prst="rect">
            <a:avLst/>
          </a:prstGeom>
          <a:noFill/>
          <a:ln w="9525">
            <a:noFill/>
            <a:miter lim="800000"/>
            <a:headEnd/>
            <a:tailEnd/>
          </a:ln>
        </p:spPr>
      </p:pic>
      <p:sp>
        <p:nvSpPr>
          <p:cNvPr id="9" name="TextBox 8"/>
          <p:cNvSpPr txBox="1"/>
          <p:nvPr/>
        </p:nvSpPr>
        <p:spPr>
          <a:xfrm>
            <a:off x="4779753" y="5259902"/>
            <a:ext cx="1952625" cy="1477328"/>
          </a:xfrm>
          <a:prstGeom prst="rect">
            <a:avLst/>
          </a:prstGeom>
          <a:solidFill>
            <a:schemeClr val="bg1"/>
          </a:solidFill>
        </p:spPr>
        <p:txBody>
          <a:bodyPr wrap="square" rtlCol="0">
            <a:spAutoFit/>
          </a:bodyPr>
          <a:lstStyle/>
          <a:p>
            <a:endParaRPr lang="en-US" dirty="0" smtClean="0">
              <a:solidFill>
                <a:prstClr val="black"/>
              </a:solidFill>
            </a:endParaRPr>
          </a:p>
          <a:p>
            <a:endParaRPr lang="en-US" dirty="0" smtClean="0">
              <a:solidFill>
                <a:prstClr val="black"/>
              </a:solidFill>
            </a:endParaRPr>
          </a:p>
          <a:p>
            <a:endParaRPr lang="en-US" dirty="0" smtClean="0">
              <a:solidFill>
                <a:prstClr val="black"/>
              </a:solidFill>
            </a:endParaRPr>
          </a:p>
          <a:p>
            <a:endParaRPr lang="en-US" dirty="0" smtClean="0">
              <a:solidFill>
                <a:prstClr val="black"/>
              </a:solidFill>
            </a:endParaRPr>
          </a:p>
          <a:p>
            <a:endParaRPr lang="en-US" dirty="0">
              <a:solidFill>
                <a:prstClr val="black"/>
              </a:solidFill>
            </a:endParaRPr>
          </a:p>
        </p:txBody>
      </p:sp>
      <p:sp>
        <p:nvSpPr>
          <p:cNvPr id="10" name="TextBox 9"/>
          <p:cNvSpPr txBox="1"/>
          <p:nvPr/>
        </p:nvSpPr>
        <p:spPr>
          <a:xfrm>
            <a:off x="819509" y="5650302"/>
            <a:ext cx="4477110" cy="738664"/>
          </a:xfrm>
          <a:prstGeom prst="rect">
            <a:avLst/>
          </a:prstGeom>
          <a:noFill/>
        </p:spPr>
        <p:txBody>
          <a:bodyPr wrap="square" rtlCol="0">
            <a:spAutoFit/>
          </a:bodyPr>
          <a:lstStyle/>
          <a:p>
            <a:r>
              <a:rPr lang="en-US" dirty="0" smtClean="0">
                <a:solidFill>
                  <a:prstClr val="black"/>
                </a:solidFill>
              </a:rPr>
              <a:t>State of North Dakota &amp; Political Sub-Divisions </a:t>
            </a:r>
          </a:p>
          <a:p>
            <a:r>
              <a:rPr lang="en-US" sz="1200" dirty="0" smtClean="0">
                <a:solidFill>
                  <a:prstClr val="black"/>
                </a:solidFill>
              </a:rPr>
              <a:t>Employer Reporting</a:t>
            </a:r>
          </a:p>
          <a:p>
            <a:r>
              <a:rPr lang="en-US" sz="1200" dirty="0" smtClean="0">
                <a:solidFill>
                  <a:prstClr val="black"/>
                </a:solidFill>
              </a:rPr>
              <a:t>September 24, 2014</a:t>
            </a:r>
            <a:endParaRPr lang="en-US" sz="1200" dirty="0">
              <a:solidFill>
                <a:prstClr val="black"/>
              </a:solidFill>
            </a:endParaRPr>
          </a:p>
        </p:txBody>
      </p:sp>
    </p:spTree>
    <p:extLst>
      <p:ext uri="{BB962C8B-B14F-4D97-AF65-F5344CB8AC3E}">
        <p14:creationId xmlns:p14="http://schemas.microsoft.com/office/powerpoint/2010/main" val="1929401768"/>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56003" y="0"/>
            <a:ext cx="8229600" cy="935184"/>
          </a:xfrm>
        </p:spPr>
        <p:txBody>
          <a:bodyPr>
            <a:noAutofit/>
          </a:bodyPr>
          <a:lstStyle/>
          <a:p>
            <a:pPr lvl="0"/>
            <a:r>
              <a:rPr lang="en-US" b="1" dirty="0" smtClean="0"/>
              <a:t>Plan Reporting Requirements</a:t>
            </a:r>
            <a:endParaRPr lang="en-US" dirty="0"/>
          </a:p>
        </p:txBody>
      </p:sp>
      <p:sp>
        <p:nvSpPr>
          <p:cNvPr id="3" name="Content Placeholder 2"/>
          <p:cNvSpPr>
            <a:spLocks noGrp="1"/>
          </p:cNvSpPr>
          <p:nvPr>
            <p:ph idx="1"/>
          </p:nvPr>
        </p:nvSpPr>
        <p:spPr>
          <a:xfrm>
            <a:off x="595606" y="1392865"/>
            <a:ext cx="7980362" cy="4733298"/>
          </a:xfrm>
        </p:spPr>
        <p:txBody>
          <a:bodyPr>
            <a:normAutofit/>
          </a:bodyPr>
          <a:lstStyle/>
          <a:p>
            <a:pPr marL="354011" lvl="0" indent="-342900">
              <a:spcBef>
                <a:spcPts val="0"/>
              </a:spcBef>
              <a:spcAft>
                <a:spcPts val="600"/>
              </a:spcAft>
              <a:buFont typeface="+mj-lt"/>
              <a:buAutoNum type="alphaLcPeriod"/>
            </a:pPr>
            <a:r>
              <a:rPr lang="en-US" dirty="0" smtClean="0"/>
              <a:t>Minimum Essential Coverage (6055) </a:t>
            </a:r>
          </a:p>
          <a:p>
            <a:pPr marL="695242" lvl="2" indent="-342900">
              <a:spcBef>
                <a:spcPts val="0"/>
              </a:spcBef>
              <a:spcAft>
                <a:spcPts val="600"/>
              </a:spcAft>
              <a:buNone/>
            </a:pPr>
            <a:r>
              <a:rPr lang="en-US" u="sng" dirty="0" smtClean="0">
                <a:hlinkClick r:id="rId2"/>
              </a:rPr>
              <a:t>http://www.gpo.gov/fdsys/pkg/FR-2014-03-10/pdf/2014-05051.pdf</a:t>
            </a:r>
            <a:endParaRPr lang="en-US" u="sng" dirty="0" smtClean="0"/>
          </a:p>
          <a:p>
            <a:pPr marL="519072" lvl="1" indent="-342900">
              <a:spcBef>
                <a:spcPts val="600"/>
              </a:spcBef>
              <a:spcAft>
                <a:spcPts val="600"/>
              </a:spcAft>
            </a:pPr>
            <a:r>
              <a:rPr lang="en-US" dirty="0" smtClean="0"/>
              <a:t>Starting in January of 2016, health insurers, self-insured employers , governments and other employer group sponsors that offer minimum essential coverage must report annually to the IRS information about  reporting entity and the months enrollees are covered for 2015. </a:t>
            </a:r>
          </a:p>
          <a:p>
            <a:pPr marL="519072" lvl="1" indent="-342900">
              <a:spcBef>
                <a:spcPts val="600"/>
              </a:spcBef>
              <a:spcAft>
                <a:spcPts val="600"/>
              </a:spcAft>
            </a:pPr>
            <a:r>
              <a:rPr lang="en-US" dirty="0" smtClean="0"/>
              <a:t>BCBSND will report on behalf of State of North Dakota and Political Subs.</a:t>
            </a:r>
          </a:p>
          <a:p>
            <a:pPr marL="354011" lvl="0" indent="-342900">
              <a:spcBef>
                <a:spcPts val="0"/>
              </a:spcBef>
              <a:spcAft>
                <a:spcPts val="600"/>
              </a:spcAft>
              <a:buFont typeface="+mj-lt"/>
              <a:buAutoNum type="alphaLcPeriod"/>
            </a:pPr>
            <a:r>
              <a:rPr lang="en-US" dirty="0" smtClean="0"/>
              <a:t>Applicable Large Employer Reporting (6056) </a:t>
            </a:r>
          </a:p>
          <a:p>
            <a:pPr marL="695242" lvl="2" indent="-342900">
              <a:spcBef>
                <a:spcPts val="0"/>
              </a:spcBef>
              <a:spcAft>
                <a:spcPts val="600"/>
              </a:spcAft>
              <a:buNone/>
            </a:pPr>
            <a:r>
              <a:rPr lang="en-US" u="sng" dirty="0" smtClean="0">
                <a:hlinkClick r:id="rId3"/>
              </a:rPr>
              <a:t>http://www.gpo.gov/fdsys/pkg/FR-2014-03-10/pdf/2014-05050.pdf</a:t>
            </a:r>
            <a:endParaRPr lang="en-US" u="sng" dirty="0" smtClean="0"/>
          </a:p>
          <a:p>
            <a:pPr marL="519072" lvl="1" indent="-342900">
              <a:spcBef>
                <a:spcPts val="600"/>
              </a:spcBef>
              <a:spcAft>
                <a:spcPts val="600"/>
              </a:spcAft>
            </a:pPr>
            <a:r>
              <a:rPr lang="en-US" dirty="0" smtClean="0"/>
              <a:t>In 2016, large employers (50+ FTEs) will report information about group including number of full-time employees and contact information to IRS.</a:t>
            </a:r>
          </a:p>
          <a:p>
            <a:pPr marL="519072" lvl="1" indent="-342900">
              <a:spcBef>
                <a:spcPts val="600"/>
              </a:spcBef>
              <a:spcAft>
                <a:spcPts val="600"/>
              </a:spcAft>
            </a:pPr>
            <a:r>
              <a:rPr lang="en-US" dirty="0" smtClean="0"/>
              <a:t>Employer will report information by month for each full-time employee including coverage offered and lowest employee cost of self-only coverage.</a:t>
            </a:r>
          </a:p>
          <a:p>
            <a:pPr marL="519072" lvl="1" indent="-342900">
              <a:spcBef>
                <a:spcPts val="600"/>
              </a:spcBef>
              <a:spcAft>
                <a:spcPts val="600"/>
              </a:spcAft>
            </a:pPr>
            <a:r>
              <a:rPr lang="en-US" dirty="0" smtClean="0"/>
              <a:t>State of North Dakota, ND Higher Education and Political Subs that are large group will need to report directly  to IRS.</a:t>
            </a:r>
          </a:p>
          <a:p>
            <a:pPr marL="519072" lvl="1" indent="-342900">
              <a:spcBef>
                <a:spcPts val="600"/>
              </a:spcBef>
              <a:spcAft>
                <a:spcPts val="600"/>
              </a:spcAft>
            </a:pPr>
            <a:endParaRPr lang="en-US" dirty="0" smtClean="0"/>
          </a:p>
          <a:p>
            <a:pPr marL="519072" lvl="1" indent="-342900">
              <a:spcBef>
                <a:spcPts val="600"/>
              </a:spcBef>
              <a:spcAft>
                <a:spcPts val="600"/>
              </a:spcAft>
            </a:pPr>
            <a:endParaRPr lang="en-US" dirty="0" smtClean="0"/>
          </a:p>
          <a:p>
            <a:pPr marL="742869" lvl="2" indent="-400050">
              <a:spcBef>
                <a:spcPts val="600"/>
              </a:spcBef>
              <a:spcAft>
                <a:spcPts val="600"/>
              </a:spcAft>
              <a:buNone/>
            </a:pPr>
            <a:endParaRPr lang="en-US" dirty="0" smtClean="0"/>
          </a:p>
          <a:p>
            <a:pPr marL="742869" lvl="2" indent="-400050">
              <a:spcBef>
                <a:spcPts val="600"/>
              </a:spcBef>
              <a:spcAft>
                <a:spcPts val="600"/>
              </a:spcAft>
              <a:buFont typeface="+mj-lt"/>
              <a:buAutoNum type="romanLcPeriod"/>
            </a:pPr>
            <a:endParaRPr lang="en-US" sz="2000" dirty="0" smtClean="0"/>
          </a:p>
          <a:p>
            <a:pPr marL="519072" lvl="1" indent="-342900">
              <a:buNone/>
            </a:pPr>
            <a:endParaRPr lang="en-US" sz="2000" dirty="0" smtClean="0"/>
          </a:p>
          <a:p>
            <a:pPr marL="468311" indent="-457200">
              <a:buNone/>
            </a:pPr>
            <a:endParaRPr lang="en-US" sz="2200" dirty="0" smtClean="0"/>
          </a:p>
          <a:p>
            <a:endParaRPr lang="en-US" dirty="0"/>
          </a:p>
        </p:txBody>
      </p:sp>
      <p:sp>
        <p:nvSpPr>
          <p:cNvPr id="4" name="Slide Number Placeholder 3"/>
          <p:cNvSpPr>
            <a:spLocks noGrp="1"/>
          </p:cNvSpPr>
          <p:nvPr>
            <p:ph type="sldNum" sz="quarter" idx="4"/>
          </p:nvPr>
        </p:nvSpPr>
        <p:spPr/>
        <p:txBody>
          <a:bodyPr/>
          <a:lstStyle/>
          <a:p>
            <a:fld id="{F0188472-25E7-46E3-AF61-F84C3E5C21AF}" type="slidenum">
              <a:rPr lang="en-US" smtClean="0">
                <a:solidFill>
                  <a:prstClr val="black">
                    <a:tint val="75000"/>
                  </a:prstClr>
                </a:solidFill>
              </a:rPr>
              <a:pPr/>
              <a:t>122</a:t>
            </a:fld>
            <a:endParaRPr lang="en-US" dirty="0">
              <a:solidFill>
                <a:prstClr val="black">
                  <a:tint val="75000"/>
                </a:prstClr>
              </a:solidFill>
            </a:endParaRPr>
          </a:p>
        </p:txBody>
      </p:sp>
      <p:sp>
        <p:nvSpPr>
          <p:cNvPr id="6" name="TextBox 5"/>
          <p:cNvSpPr txBox="1"/>
          <p:nvPr/>
        </p:nvSpPr>
        <p:spPr>
          <a:xfrm>
            <a:off x="776176" y="6241312"/>
            <a:ext cx="7421526" cy="507831"/>
          </a:xfrm>
          <a:prstGeom prst="rect">
            <a:avLst/>
          </a:prstGeom>
          <a:noFill/>
        </p:spPr>
        <p:txBody>
          <a:bodyPr wrap="square" rtlCol="0">
            <a:spAutoFit/>
          </a:bodyPr>
          <a:lstStyle/>
          <a:p>
            <a:r>
              <a:rPr lang="en-US" sz="900" b="1" dirty="0" smtClean="0">
                <a:solidFill>
                  <a:prstClr val="white"/>
                </a:solidFill>
              </a:rPr>
              <a:t>Legal and Tax Advice and Compliance Disclosure</a:t>
            </a:r>
            <a:r>
              <a:rPr lang="en-US" sz="900" dirty="0" smtClean="0">
                <a:solidFill>
                  <a:prstClr val="white"/>
                </a:solidFill>
              </a:rPr>
              <a:t>: The information provided in this document is not intended to advise any company on how it may comply with any provisions of the referenced law or regulations, nor is it otherwise intended to impart any legal or tax advice. If you have any questions about how to comply with this or any other law or regulation, we recommend that you consult with appropriate legal and tax experts.</a:t>
            </a:r>
            <a:endParaRPr lang="en-US" sz="900" dirty="0">
              <a:solidFill>
                <a:prstClr val="white"/>
              </a:solidFill>
            </a:endParaRPr>
          </a:p>
        </p:txBody>
      </p:sp>
    </p:spTree>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Draft Reporting Forms</a:t>
            </a:r>
            <a:endParaRPr lang="en-US" dirty="0"/>
          </a:p>
        </p:txBody>
      </p:sp>
      <p:sp>
        <p:nvSpPr>
          <p:cNvPr id="3" name="Content Placeholder 2"/>
          <p:cNvSpPr>
            <a:spLocks noGrp="1"/>
          </p:cNvSpPr>
          <p:nvPr>
            <p:ph idx="1"/>
          </p:nvPr>
        </p:nvSpPr>
        <p:spPr>
          <a:xfrm>
            <a:off x="600796" y="1304925"/>
            <a:ext cx="8113712" cy="4821238"/>
          </a:xfrm>
        </p:spPr>
        <p:txBody>
          <a:bodyPr>
            <a:normAutofit/>
          </a:bodyPr>
          <a:lstStyle/>
          <a:p>
            <a:pPr marL="342900" indent="-342900">
              <a:spcBef>
                <a:spcPts val="0"/>
              </a:spcBef>
              <a:spcAft>
                <a:spcPts val="600"/>
              </a:spcAft>
              <a:buAutoNum type="arabicPeriod"/>
            </a:pPr>
            <a:r>
              <a:rPr lang="en-US" b="1" dirty="0" smtClean="0"/>
              <a:t>State of ND, ND Higher Education and Large Political Subs:</a:t>
            </a:r>
            <a:endParaRPr lang="en-US" sz="1600" b="1" dirty="0" smtClean="0">
              <a:hlinkClick r:id="rId2"/>
            </a:endParaRPr>
          </a:p>
          <a:p>
            <a:pPr lvl="2">
              <a:spcBef>
                <a:spcPts val="0"/>
              </a:spcBef>
              <a:spcAft>
                <a:spcPts val="600"/>
              </a:spcAft>
            </a:pPr>
            <a:r>
              <a:rPr lang="en-US" dirty="0" smtClean="0"/>
              <a:t>6055: Minimum Essential Coverage</a:t>
            </a:r>
          </a:p>
          <a:p>
            <a:pPr lvl="3">
              <a:spcBef>
                <a:spcPts val="0"/>
              </a:spcBef>
              <a:spcAft>
                <a:spcPts val="400"/>
              </a:spcAft>
              <a:buFont typeface="Courier New" pitchFamily="49" charset="0"/>
              <a:buChar char="o"/>
            </a:pPr>
            <a:r>
              <a:rPr lang="en-US" dirty="0" smtClean="0"/>
              <a:t>1095-B: BCBSND will provide to each enrollee. The form provides information on the coverage provided. </a:t>
            </a:r>
          </a:p>
          <a:p>
            <a:pPr lvl="3">
              <a:spcBef>
                <a:spcPts val="0"/>
              </a:spcBef>
              <a:spcAft>
                <a:spcPts val="400"/>
              </a:spcAft>
              <a:buFont typeface="Courier New" pitchFamily="49" charset="0"/>
              <a:buChar char="o"/>
            </a:pPr>
            <a:r>
              <a:rPr lang="en-US" dirty="0" smtClean="0"/>
              <a:t>1094-B:  Transmittal form that BCBSND will file to IRS along with all the Forms 1095-B	</a:t>
            </a:r>
          </a:p>
          <a:p>
            <a:pPr lvl="2">
              <a:spcBef>
                <a:spcPts val="0"/>
              </a:spcBef>
              <a:spcAft>
                <a:spcPts val="600"/>
              </a:spcAft>
            </a:pPr>
            <a:r>
              <a:rPr lang="en-US" dirty="0" smtClean="0"/>
              <a:t>6056: Applicable Large Employer Reporting (Fully-Insured)</a:t>
            </a:r>
            <a:endParaRPr lang="en-US" dirty="0" smtClean="0">
              <a:hlinkClick r:id="rId3"/>
            </a:endParaRPr>
          </a:p>
          <a:p>
            <a:pPr lvl="3">
              <a:spcBef>
                <a:spcPts val="0"/>
              </a:spcBef>
              <a:spcAft>
                <a:spcPts val="600"/>
              </a:spcAft>
              <a:buFont typeface="Courier New" pitchFamily="49" charset="0"/>
              <a:buChar char="o"/>
            </a:pPr>
            <a:r>
              <a:rPr lang="en-US" dirty="0" smtClean="0"/>
              <a:t>1095-C: </a:t>
            </a:r>
            <a:r>
              <a:rPr lang="en-US" b="1" dirty="0" smtClean="0"/>
              <a:t> </a:t>
            </a:r>
            <a:r>
              <a:rPr lang="en-US" dirty="0" smtClean="0"/>
              <a:t>Applicable Large Employer(ALE) Member will provide one to each enrollee. The form provides information on the coverage provided, and on to whom and when the coverage was offered.</a:t>
            </a:r>
          </a:p>
          <a:p>
            <a:pPr lvl="3">
              <a:spcBef>
                <a:spcPts val="0"/>
              </a:spcBef>
              <a:spcAft>
                <a:spcPts val="600"/>
              </a:spcAft>
              <a:buFont typeface="Courier New" pitchFamily="49" charset="0"/>
              <a:buChar char="o"/>
            </a:pPr>
            <a:r>
              <a:rPr lang="en-US" dirty="0" smtClean="0"/>
              <a:t>1094-C: </a:t>
            </a:r>
            <a:r>
              <a:rPr lang="en-US" b="1" dirty="0" smtClean="0"/>
              <a:t> </a:t>
            </a:r>
            <a:r>
              <a:rPr lang="en-US" dirty="0" smtClean="0"/>
              <a:t>Transmittal form Applicable Large Employer(ALE) Member will file to IRS along with all the Forms 1095-C</a:t>
            </a:r>
          </a:p>
          <a:p>
            <a:pPr marL="342900" indent="-342900">
              <a:spcBef>
                <a:spcPts val="0"/>
              </a:spcBef>
              <a:spcAft>
                <a:spcPts val="600"/>
              </a:spcAft>
              <a:buAutoNum type="arabicPeriod" startAt="2"/>
            </a:pPr>
            <a:r>
              <a:rPr lang="en-US" b="1" dirty="0" smtClean="0"/>
              <a:t>Small Political Sub-Divisions: </a:t>
            </a:r>
          </a:p>
          <a:p>
            <a:pPr lvl="2">
              <a:spcBef>
                <a:spcPts val="0"/>
              </a:spcBef>
              <a:spcAft>
                <a:spcPts val="600"/>
              </a:spcAft>
            </a:pPr>
            <a:r>
              <a:rPr lang="en-US" dirty="0" smtClean="0"/>
              <a:t>BCBSND will provide 1095-B Form to each employee and file 1094-B to IRS under 6055 requirements.  6056 reporting not applicable for small groups. </a:t>
            </a:r>
          </a:p>
          <a:p>
            <a:pPr marL="342900" indent="-342900">
              <a:spcBef>
                <a:spcPts val="0"/>
              </a:spcBef>
              <a:spcAft>
                <a:spcPts val="600"/>
              </a:spcAft>
              <a:buAutoNum type="arabicPeriod" startAt="2"/>
            </a:pPr>
            <a:endParaRPr lang="en-US" dirty="0" smtClean="0"/>
          </a:p>
          <a:p>
            <a:pPr marL="342900" indent="-342900">
              <a:spcBef>
                <a:spcPts val="0"/>
              </a:spcBef>
              <a:spcAft>
                <a:spcPts val="600"/>
              </a:spcAft>
              <a:buAutoNum type="arabicPeriod" startAt="2"/>
            </a:pPr>
            <a:endParaRPr lang="en-US" dirty="0" smtClean="0"/>
          </a:p>
        </p:txBody>
      </p:sp>
      <p:sp>
        <p:nvSpPr>
          <p:cNvPr id="4" name="TextBox 3"/>
          <p:cNvSpPr txBox="1"/>
          <p:nvPr/>
        </p:nvSpPr>
        <p:spPr>
          <a:xfrm>
            <a:off x="679376" y="5523780"/>
            <a:ext cx="7513403" cy="461665"/>
          </a:xfrm>
          <a:prstGeom prst="rect">
            <a:avLst/>
          </a:prstGeom>
          <a:noFill/>
        </p:spPr>
        <p:txBody>
          <a:bodyPr wrap="none" rtlCol="0">
            <a:spAutoFit/>
          </a:bodyPr>
          <a:lstStyle/>
          <a:p>
            <a:r>
              <a:rPr lang="en-US" sz="1200" dirty="0" smtClean="0">
                <a:solidFill>
                  <a:prstClr val="black"/>
                </a:solidFill>
                <a:hlinkClick r:id="rId4"/>
              </a:rPr>
              <a:t>https://news.leavitt.com/health-care-reform/irs-issues-draft-forms-health-coverage-information-reporting-employers</a:t>
            </a:r>
            <a:endParaRPr lang="en-US" sz="1200" dirty="0" smtClean="0">
              <a:solidFill>
                <a:prstClr val="black"/>
              </a:solidFill>
              <a:hlinkClick r:id="rId5"/>
            </a:endParaRPr>
          </a:p>
          <a:p>
            <a:r>
              <a:rPr lang="en-US" sz="1200" dirty="0" smtClean="0">
                <a:solidFill>
                  <a:prstClr val="black"/>
                </a:solidFill>
                <a:hlinkClick r:id="rId5"/>
              </a:rPr>
              <a:t>http://www.shrm.org/hrdisciplines/benefits/articles/pages/aca-reporting-draft-forms.aspx</a:t>
            </a:r>
            <a:r>
              <a:rPr lang="en-US" sz="1200" dirty="0" smtClean="0">
                <a:solidFill>
                  <a:prstClr val="black"/>
                </a:solidFill>
              </a:rPr>
              <a:t> </a:t>
            </a:r>
            <a:endParaRPr lang="en-US" sz="1200" dirty="0">
              <a:solidFill>
                <a:prstClr val="black"/>
              </a:solidFill>
            </a:endParaRPr>
          </a:p>
        </p:txBody>
      </p:sp>
      <p:sp>
        <p:nvSpPr>
          <p:cNvPr id="6" name="Slide Number Placeholder 3"/>
          <p:cNvSpPr>
            <a:spLocks noGrp="1"/>
          </p:cNvSpPr>
          <p:nvPr>
            <p:ph type="sldNum" sz="quarter" idx="4294967295"/>
          </p:nvPr>
        </p:nvSpPr>
        <p:spPr>
          <a:xfrm>
            <a:off x="7850914" y="5943602"/>
            <a:ext cx="1114425" cy="365125"/>
          </a:xfrm>
          <a:prstGeom prst="rect">
            <a:avLst/>
          </a:prstGeom>
        </p:spPr>
        <p:txBody>
          <a:bodyPr/>
          <a:lstStyle/>
          <a:p>
            <a:fld id="{F0188472-25E7-46E3-AF61-F84C3E5C21AF}" type="slidenum">
              <a:rPr lang="en-US" smtClean="0">
                <a:solidFill>
                  <a:prstClr val="black">
                    <a:tint val="75000"/>
                  </a:prstClr>
                </a:solidFill>
              </a:rPr>
              <a:pPr/>
              <a:t>123</a:t>
            </a:fld>
            <a:endParaRPr lang="en-US" dirty="0">
              <a:solidFill>
                <a:prstClr val="black">
                  <a:tint val="75000"/>
                </a:prstClr>
              </a:solidFill>
            </a:endParaRPr>
          </a:p>
        </p:txBody>
      </p:sp>
      <p:sp>
        <p:nvSpPr>
          <p:cNvPr id="7" name="TextBox 6"/>
          <p:cNvSpPr txBox="1"/>
          <p:nvPr/>
        </p:nvSpPr>
        <p:spPr>
          <a:xfrm>
            <a:off x="776176" y="6241312"/>
            <a:ext cx="7421526" cy="507831"/>
          </a:xfrm>
          <a:prstGeom prst="rect">
            <a:avLst/>
          </a:prstGeom>
          <a:noFill/>
        </p:spPr>
        <p:txBody>
          <a:bodyPr wrap="square" rtlCol="0">
            <a:spAutoFit/>
          </a:bodyPr>
          <a:lstStyle/>
          <a:p>
            <a:r>
              <a:rPr lang="en-US" sz="900" b="1" dirty="0" smtClean="0">
                <a:solidFill>
                  <a:prstClr val="white"/>
                </a:solidFill>
              </a:rPr>
              <a:t>Legal and Tax Advice and Compliance Disclosure</a:t>
            </a:r>
            <a:r>
              <a:rPr lang="en-US" sz="900" dirty="0" smtClean="0">
                <a:solidFill>
                  <a:prstClr val="white"/>
                </a:solidFill>
              </a:rPr>
              <a:t>: The information provided in this document is not intended to advise any company on how it may comply with any provisions of the referenced law or regulations, nor is it otherwise intended to impart any legal or tax advice. If you have any questions about how to comply with this or any other law or regulation, we recommend that you consult with appropriate legal and tax experts.</a:t>
            </a:r>
            <a:endParaRPr lang="en-US" sz="900" dirty="0">
              <a:solidFill>
                <a:prstClr val="white"/>
              </a:solidFill>
            </a:endParaRPr>
          </a:p>
        </p:txBody>
      </p:sp>
    </p:spTree>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1095-B: Minimum Essential Coverage</a:t>
            </a:r>
            <a:endParaRPr lang="en-US" dirty="0"/>
          </a:p>
        </p:txBody>
      </p:sp>
      <p:sp>
        <p:nvSpPr>
          <p:cNvPr id="4" name="Slide Number Placeholder 3"/>
          <p:cNvSpPr>
            <a:spLocks noGrp="1"/>
          </p:cNvSpPr>
          <p:nvPr>
            <p:ph type="sldNum" sz="quarter" idx="4"/>
          </p:nvPr>
        </p:nvSpPr>
        <p:spPr/>
        <p:txBody>
          <a:bodyPr/>
          <a:lstStyle/>
          <a:p>
            <a:fld id="{F0188472-25E7-46E3-AF61-F84C3E5C21AF}" type="slidenum">
              <a:rPr lang="en-US" smtClean="0">
                <a:solidFill>
                  <a:prstClr val="black">
                    <a:tint val="75000"/>
                  </a:prstClr>
                </a:solidFill>
              </a:rPr>
              <a:pPr/>
              <a:t>124</a:t>
            </a:fld>
            <a:endParaRPr lang="en-US" dirty="0">
              <a:solidFill>
                <a:prstClr val="black">
                  <a:tint val="75000"/>
                </a:prstClr>
              </a:solidFill>
            </a:endParaRPr>
          </a:p>
        </p:txBody>
      </p:sp>
      <p:pic>
        <p:nvPicPr>
          <p:cNvPr id="165890" name="Picture 2"/>
          <p:cNvPicPr>
            <a:picLocks noChangeAspect="1" noChangeArrowheads="1"/>
          </p:cNvPicPr>
          <p:nvPr/>
        </p:nvPicPr>
        <p:blipFill>
          <a:blip r:embed="rId2" cstate="print"/>
          <a:srcRect/>
          <a:stretch>
            <a:fillRect/>
          </a:stretch>
        </p:blipFill>
        <p:spPr bwMode="auto">
          <a:xfrm>
            <a:off x="894944" y="1208318"/>
            <a:ext cx="7393022" cy="5334261"/>
          </a:xfrm>
          <a:prstGeom prst="rect">
            <a:avLst/>
          </a:prstGeom>
          <a:noFill/>
          <a:ln w="9525">
            <a:solidFill>
              <a:schemeClr val="tx1"/>
            </a:solidFill>
            <a:miter lim="800000"/>
            <a:headEnd/>
            <a:tailEnd/>
          </a:ln>
        </p:spPr>
      </p:pic>
    </p:spTree>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1095-C: Applicable Large Employer </a:t>
            </a:r>
            <a:endParaRPr lang="en-US" dirty="0"/>
          </a:p>
        </p:txBody>
      </p:sp>
      <p:sp>
        <p:nvSpPr>
          <p:cNvPr id="4" name="Slide Number Placeholder 3"/>
          <p:cNvSpPr>
            <a:spLocks noGrp="1"/>
          </p:cNvSpPr>
          <p:nvPr>
            <p:ph type="sldNum" sz="quarter" idx="4"/>
          </p:nvPr>
        </p:nvSpPr>
        <p:spPr/>
        <p:txBody>
          <a:bodyPr/>
          <a:lstStyle/>
          <a:p>
            <a:fld id="{F0188472-25E7-46E3-AF61-F84C3E5C21AF}" type="slidenum">
              <a:rPr lang="en-US" smtClean="0">
                <a:solidFill>
                  <a:prstClr val="black">
                    <a:tint val="75000"/>
                  </a:prstClr>
                </a:solidFill>
              </a:rPr>
              <a:pPr/>
              <a:t>125</a:t>
            </a:fld>
            <a:endParaRPr lang="en-US" dirty="0">
              <a:solidFill>
                <a:prstClr val="black">
                  <a:tint val="75000"/>
                </a:prstClr>
              </a:solidFill>
            </a:endParaRPr>
          </a:p>
        </p:txBody>
      </p:sp>
      <p:pic>
        <p:nvPicPr>
          <p:cNvPr id="164866" name="Picture 2"/>
          <p:cNvPicPr>
            <a:picLocks noChangeAspect="1" noChangeArrowheads="1"/>
          </p:cNvPicPr>
          <p:nvPr/>
        </p:nvPicPr>
        <p:blipFill>
          <a:blip r:embed="rId2" cstate="print"/>
          <a:srcRect/>
          <a:stretch>
            <a:fillRect/>
          </a:stretch>
        </p:blipFill>
        <p:spPr bwMode="auto">
          <a:xfrm>
            <a:off x="885218" y="1067420"/>
            <a:ext cx="7256834" cy="5553377"/>
          </a:xfrm>
          <a:prstGeom prst="rect">
            <a:avLst/>
          </a:prstGeom>
          <a:noFill/>
          <a:ln w="9525">
            <a:solidFill>
              <a:schemeClr val="tx1"/>
            </a:solidFill>
            <a:miter lim="800000"/>
            <a:headEnd/>
            <a:tailEnd/>
          </a:ln>
        </p:spPr>
      </p:pic>
    </p:spTree>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Employer Reporting References:</a:t>
            </a:r>
            <a:endParaRPr lang="en-US" dirty="0"/>
          </a:p>
        </p:txBody>
      </p:sp>
      <p:sp>
        <p:nvSpPr>
          <p:cNvPr id="3" name="Content Placeholder 2"/>
          <p:cNvSpPr>
            <a:spLocks noGrp="1"/>
          </p:cNvSpPr>
          <p:nvPr>
            <p:ph idx="1"/>
          </p:nvPr>
        </p:nvSpPr>
        <p:spPr>
          <a:xfrm>
            <a:off x="600796" y="1167319"/>
            <a:ext cx="8113712" cy="4958844"/>
          </a:xfrm>
        </p:spPr>
        <p:txBody>
          <a:bodyPr/>
          <a:lstStyle/>
          <a:p>
            <a:pPr>
              <a:spcBef>
                <a:spcPts val="0"/>
              </a:spcBef>
              <a:spcAft>
                <a:spcPts val="600"/>
              </a:spcAft>
            </a:pPr>
            <a:r>
              <a:rPr lang="en-US" dirty="0" smtClean="0"/>
              <a:t>6055: Minimum Essential Coverage</a:t>
            </a:r>
          </a:p>
          <a:p>
            <a:pPr lvl="2">
              <a:spcBef>
                <a:spcPts val="0"/>
              </a:spcBef>
              <a:spcAft>
                <a:spcPts val="400"/>
              </a:spcAft>
              <a:buFont typeface="Courier New" pitchFamily="49" charset="0"/>
              <a:buChar char="o"/>
            </a:pPr>
            <a:r>
              <a:rPr lang="en-US" dirty="0" smtClean="0"/>
              <a:t>1095-B: </a:t>
            </a:r>
            <a:r>
              <a:rPr lang="en-US" dirty="0" smtClean="0">
                <a:hlinkClick r:id="rId2"/>
              </a:rPr>
              <a:t>http://www.irs.gov/pub/irs-dft/f1095b--dft.pd</a:t>
            </a:r>
            <a:endParaRPr lang="en-US" dirty="0" smtClean="0">
              <a:hlinkClick r:id="rId3"/>
            </a:endParaRPr>
          </a:p>
          <a:p>
            <a:pPr lvl="2">
              <a:spcBef>
                <a:spcPts val="0"/>
              </a:spcBef>
              <a:spcAft>
                <a:spcPts val="400"/>
              </a:spcAft>
              <a:buFont typeface="Courier New" pitchFamily="49" charset="0"/>
              <a:buChar char="o"/>
            </a:pPr>
            <a:r>
              <a:rPr lang="en-US" dirty="0" smtClean="0"/>
              <a:t>1094-B: </a:t>
            </a:r>
            <a:r>
              <a:rPr lang="en-US" dirty="0" smtClean="0">
                <a:hlinkClick r:id="rId3"/>
              </a:rPr>
              <a:t>http://www.irs.gov/pub/irs-dft/f1094b--dft.pdf</a:t>
            </a:r>
            <a:r>
              <a:rPr lang="en-US" dirty="0" smtClean="0"/>
              <a:t> </a:t>
            </a:r>
            <a:endParaRPr lang="en-US" b="1" u="sng" dirty="0" smtClean="0"/>
          </a:p>
          <a:p>
            <a:pPr lvl="2">
              <a:spcBef>
                <a:spcPts val="0"/>
              </a:spcBef>
              <a:spcAft>
                <a:spcPts val="400"/>
              </a:spcAft>
              <a:buFont typeface="Courier New" pitchFamily="49" charset="0"/>
              <a:buChar char="o"/>
            </a:pPr>
            <a:r>
              <a:rPr lang="en-US" dirty="0" smtClean="0"/>
              <a:t>Instructions: </a:t>
            </a:r>
            <a:r>
              <a:rPr lang="en-US" dirty="0" smtClean="0">
                <a:hlinkClick r:id="rId4"/>
              </a:rPr>
              <a:t>http://www.irs.gov/pub/irs-dft/i109495b--dft.pdf</a:t>
            </a:r>
            <a:r>
              <a:rPr lang="en-US" dirty="0" smtClean="0"/>
              <a:t> </a:t>
            </a:r>
          </a:p>
          <a:p>
            <a:pPr>
              <a:spcBef>
                <a:spcPts val="0"/>
              </a:spcBef>
              <a:spcAft>
                <a:spcPts val="600"/>
              </a:spcAft>
            </a:pPr>
            <a:r>
              <a:rPr lang="en-US" dirty="0" smtClean="0"/>
              <a:t>6056: Applicable Large Employer Reporting (Fully-Insured)</a:t>
            </a:r>
            <a:endParaRPr lang="en-US" dirty="0" smtClean="0">
              <a:hlinkClick r:id="rId5"/>
            </a:endParaRPr>
          </a:p>
          <a:p>
            <a:pPr lvl="2">
              <a:spcBef>
                <a:spcPts val="0"/>
              </a:spcBef>
              <a:spcAft>
                <a:spcPts val="400"/>
              </a:spcAft>
              <a:buFont typeface="Courier New" pitchFamily="49" charset="0"/>
              <a:buChar char="o"/>
            </a:pPr>
            <a:r>
              <a:rPr lang="en-US" dirty="0" smtClean="0"/>
              <a:t>1095-C: </a:t>
            </a:r>
            <a:r>
              <a:rPr lang="en-US" dirty="0" smtClean="0">
                <a:hlinkClick r:id="rId5"/>
              </a:rPr>
              <a:t>http://www.irs.gov/pub/irs-dft/f1095c--dft.pdf</a:t>
            </a:r>
            <a:r>
              <a:rPr lang="en-US" dirty="0" smtClean="0"/>
              <a:t> </a:t>
            </a:r>
            <a:endParaRPr lang="en-US" dirty="0" smtClean="0">
              <a:hlinkClick r:id="rId3"/>
            </a:endParaRPr>
          </a:p>
          <a:p>
            <a:pPr lvl="2">
              <a:spcBef>
                <a:spcPts val="0"/>
              </a:spcBef>
              <a:spcAft>
                <a:spcPts val="400"/>
              </a:spcAft>
              <a:buFont typeface="Courier New" pitchFamily="49" charset="0"/>
              <a:buChar char="o"/>
            </a:pPr>
            <a:r>
              <a:rPr lang="en-US" dirty="0" smtClean="0"/>
              <a:t>1094-C: </a:t>
            </a:r>
            <a:r>
              <a:rPr lang="en-US" dirty="0" smtClean="0">
                <a:hlinkClick r:id="rId6"/>
              </a:rPr>
              <a:t>http://www.irs.gov/pub/irs-dft/f1094c--dft.pdf</a:t>
            </a:r>
            <a:r>
              <a:rPr lang="en-US" dirty="0" smtClean="0"/>
              <a:t> </a:t>
            </a:r>
            <a:endParaRPr lang="en-US" b="1" u="sng" dirty="0" smtClean="0"/>
          </a:p>
          <a:p>
            <a:pPr lvl="2">
              <a:spcBef>
                <a:spcPts val="0"/>
              </a:spcBef>
              <a:spcAft>
                <a:spcPts val="400"/>
              </a:spcAft>
              <a:buFont typeface="Courier New" pitchFamily="49" charset="0"/>
              <a:buChar char="o"/>
            </a:pPr>
            <a:r>
              <a:rPr lang="en-US" dirty="0" smtClean="0"/>
              <a:t>Instructions: </a:t>
            </a:r>
            <a:r>
              <a:rPr lang="en-US" dirty="0" smtClean="0">
                <a:hlinkClick r:id="rId7"/>
              </a:rPr>
              <a:t>http://www.irs.gov/pub/irs-dft/i109495c--dft.pdf</a:t>
            </a:r>
            <a:r>
              <a:rPr lang="en-US" dirty="0" smtClean="0"/>
              <a:t> 	</a:t>
            </a:r>
          </a:p>
          <a:p>
            <a:pPr>
              <a:spcBef>
                <a:spcPts val="0"/>
              </a:spcBef>
              <a:spcAft>
                <a:spcPts val="0"/>
              </a:spcAft>
            </a:pPr>
            <a:r>
              <a:rPr lang="en-US" dirty="0" smtClean="0"/>
              <a:t>IRS FAQs: </a:t>
            </a:r>
          </a:p>
          <a:p>
            <a:pPr lvl="2">
              <a:spcBef>
                <a:spcPts val="0"/>
              </a:spcBef>
              <a:spcAft>
                <a:spcPts val="400"/>
              </a:spcAft>
              <a:buFont typeface="Courier New" pitchFamily="49" charset="0"/>
              <a:buChar char="o"/>
            </a:pPr>
            <a:r>
              <a:rPr lang="en-US" dirty="0" smtClean="0"/>
              <a:t>6055: </a:t>
            </a:r>
            <a:r>
              <a:rPr lang="en-US" dirty="0" smtClean="0">
                <a:hlinkClick r:id="rId8"/>
              </a:rPr>
              <a:t>http://www.irs.gov/uac/Questions-and-Answers-on-Information-Reporting-by-Health-Coverage-  Providers-Section-6055</a:t>
            </a:r>
            <a:r>
              <a:rPr lang="en-US" dirty="0" smtClean="0"/>
              <a:t> </a:t>
            </a:r>
          </a:p>
          <a:p>
            <a:pPr lvl="2">
              <a:spcBef>
                <a:spcPts val="0"/>
              </a:spcBef>
              <a:spcAft>
                <a:spcPts val="400"/>
              </a:spcAft>
              <a:buFont typeface="Courier New" pitchFamily="49" charset="0"/>
              <a:buChar char="o"/>
            </a:pPr>
            <a:r>
              <a:rPr lang="en-US" dirty="0" smtClean="0"/>
              <a:t>6056: </a:t>
            </a:r>
            <a:r>
              <a:rPr lang="en-US" dirty="0" smtClean="0">
                <a:hlinkClick r:id="rId9"/>
              </a:rPr>
              <a:t>http://www.irs.gov/uac/Questions-and-Answers-on-Reporting-of-Offers-of-Health-Insurance-Coverage-by-Employers-Section-6056</a:t>
            </a:r>
            <a:r>
              <a:rPr lang="en-US" dirty="0" smtClean="0">
                <a:hlinkClick r:id="rId8"/>
              </a:rPr>
              <a:t>  </a:t>
            </a:r>
          </a:p>
          <a:p>
            <a:pPr lvl="1">
              <a:spcBef>
                <a:spcPts val="0"/>
              </a:spcBef>
              <a:spcAft>
                <a:spcPts val="600"/>
              </a:spcAft>
              <a:buNone/>
            </a:pPr>
            <a:endParaRPr lang="en-US" dirty="0" smtClean="0"/>
          </a:p>
        </p:txBody>
      </p:sp>
      <p:sp>
        <p:nvSpPr>
          <p:cNvPr id="4" name="Slide Number Placeholder 3"/>
          <p:cNvSpPr>
            <a:spLocks noGrp="1"/>
          </p:cNvSpPr>
          <p:nvPr>
            <p:ph type="sldNum" sz="quarter" idx="4"/>
          </p:nvPr>
        </p:nvSpPr>
        <p:spPr/>
        <p:txBody>
          <a:bodyPr/>
          <a:lstStyle/>
          <a:p>
            <a:fld id="{F0188472-25E7-46E3-AF61-F84C3E5C21AF}" type="slidenum">
              <a:rPr lang="en-US" smtClean="0">
                <a:solidFill>
                  <a:prstClr val="black">
                    <a:tint val="75000"/>
                  </a:prstClr>
                </a:solidFill>
              </a:rPr>
              <a:pPr/>
              <a:t>126</a:t>
            </a:fld>
            <a:endParaRPr lang="en-US" dirty="0">
              <a:solidFill>
                <a:prstClr val="black">
                  <a:tint val="75000"/>
                </a:prstClr>
              </a:solidFill>
            </a:endParaRPr>
          </a:p>
        </p:txBody>
      </p:sp>
      <p:sp>
        <p:nvSpPr>
          <p:cNvPr id="5" name="TextBox 4"/>
          <p:cNvSpPr txBox="1"/>
          <p:nvPr/>
        </p:nvSpPr>
        <p:spPr>
          <a:xfrm>
            <a:off x="776176" y="6241312"/>
            <a:ext cx="7421526" cy="507831"/>
          </a:xfrm>
          <a:prstGeom prst="rect">
            <a:avLst/>
          </a:prstGeom>
          <a:noFill/>
        </p:spPr>
        <p:txBody>
          <a:bodyPr wrap="square" rtlCol="0">
            <a:spAutoFit/>
          </a:bodyPr>
          <a:lstStyle/>
          <a:p>
            <a:r>
              <a:rPr lang="en-US" sz="900" b="1" dirty="0" smtClean="0">
                <a:solidFill>
                  <a:prstClr val="white"/>
                </a:solidFill>
              </a:rPr>
              <a:t>Legal and Tax Advice and Compliance Disclosure</a:t>
            </a:r>
            <a:r>
              <a:rPr lang="en-US" sz="900" dirty="0" smtClean="0">
                <a:solidFill>
                  <a:prstClr val="white"/>
                </a:solidFill>
              </a:rPr>
              <a:t>: The information provided in this document is not intended to advise any company on how it may comply with any provisions of the referenced law or regulations, nor is it otherwise intended to impart any legal or tax advice. If you have any questions about how to comply with this or any other law or regulation, we recommend that you consult with appropriate legal and tax experts.</a:t>
            </a:r>
            <a:endParaRPr lang="en-US" sz="900" dirty="0">
              <a:solidFill>
                <a:prstClr val="white"/>
              </a:solidFill>
            </a:endParaRP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
          </p:nvPr>
        </p:nvSpPr>
        <p:spPr/>
        <p:txBody>
          <a:bodyPr/>
          <a:lstStyle/>
          <a:p>
            <a:fld id="{F0188472-25E7-46E3-AF61-F84C3E5C21AF}" type="slidenum">
              <a:rPr lang="en-US" smtClean="0">
                <a:solidFill>
                  <a:prstClr val="black">
                    <a:tint val="75000"/>
                  </a:prstClr>
                </a:solidFill>
              </a:rPr>
              <a:pPr/>
              <a:t>13</a:t>
            </a:fld>
            <a:endParaRPr lang="en-US" dirty="0">
              <a:solidFill>
                <a:prstClr val="black">
                  <a:tint val="75000"/>
                </a:prstClr>
              </a:solidFill>
            </a:endParaRPr>
          </a:p>
        </p:txBody>
      </p:sp>
      <p:sp>
        <p:nvSpPr>
          <p:cNvPr id="3" name="Title 2"/>
          <p:cNvSpPr>
            <a:spLocks noGrp="1"/>
          </p:cNvSpPr>
          <p:nvPr>
            <p:ph type="title"/>
          </p:nvPr>
        </p:nvSpPr>
        <p:spPr/>
        <p:txBody>
          <a:bodyPr/>
          <a:lstStyle/>
          <a:p>
            <a:r>
              <a:rPr lang="en-US" dirty="0" smtClean="0"/>
              <a:t>Key Affordable Care Act (ACA) Provisions</a:t>
            </a:r>
            <a:endParaRPr lang="en-US" dirty="0"/>
          </a:p>
        </p:txBody>
      </p:sp>
      <p:sp>
        <p:nvSpPr>
          <p:cNvPr id="65" name="TextBox 64"/>
          <p:cNvSpPr txBox="1"/>
          <p:nvPr/>
        </p:nvSpPr>
        <p:spPr>
          <a:xfrm>
            <a:off x="609599" y="1153891"/>
            <a:ext cx="8045003" cy="584753"/>
          </a:xfrm>
          <a:prstGeom prst="rect">
            <a:avLst/>
          </a:prstGeom>
          <a:noFill/>
        </p:spPr>
        <p:txBody>
          <a:bodyPr wrap="square" lIns="91418" tIns="45709" rIns="91418" bIns="45709" rtlCol="0">
            <a:spAutoFit/>
          </a:bodyPr>
          <a:lstStyle/>
          <a:p>
            <a:pPr defTabSz="914186"/>
            <a:r>
              <a:rPr lang="en-US" sz="1600" dirty="0" smtClean="0">
                <a:solidFill>
                  <a:prstClr val="black">
                    <a:lumMod val="85000"/>
                    <a:lumOff val="15000"/>
                  </a:prstClr>
                </a:solidFill>
                <a:cs typeface="Arial" pitchFamily="34" charset="0"/>
              </a:rPr>
              <a:t>Understanding the impact of reform is the first step to developing a benefits strategy that aligns with the emerging market landscape</a:t>
            </a:r>
          </a:p>
        </p:txBody>
      </p:sp>
      <p:sp>
        <p:nvSpPr>
          <p:cNvPr id="7" name="TextBox 6"/>
          <p:cNvSpPr txBox="1"/>
          <p:nvPr/>
        </p:nvSpPr>
        <p:spPr>
          <a:xfrm>
            <a:off x="609600" y="2360428"/>
            <a:ext cx="8001000" cy="3416320"/>
          </a:xfrm>
          <a:prstGeom prst="rect">
            <a:avLst/>
          </a:prstGeom>
          <a:noFill/>
        </p:spPr>
        <p:txBody>
          <a:bodyPr wrap="square" rtlCol="0">
            <a:spAutoFit/>
          </a:bodyPr>
          <a:lstStyle/>
          <a:p>
            <a:pPr marL="228600" indent="-228600">
              <a:spcAft>
                <a:spcPts val="600"/>
              </a:spcAft>
              <a:buFont typeface="Arial" pitchFamily="34" charset="0"/>
              <a:buChar char="•"/>
            </a:pPr>
            <a:r>
              <a:rPr lang="en-US" sz="1400" b="1" dirty="0" smtClean="0">
                <a:solidFill>
                  <a:prstClr val="black"/>
                </a:solidFill>
              </a:rPr>
              <a:t>Guaranteed Issue/Individual Mandate: </a:t>
            </a:r>
            <a:r>
              <a:rPr lang="en-US" sz="1400" dirty="0" smtClean="0">
                <a:solidFill>
                  <a:prstClr val="black"/>
                </a:solidFill>
              </a:rPr>
              <a:t>All individuals will be able to purchase coverage regardless of health status. All individuals must have minimum essential coverage or penalties may apply. </a:t>
            </a:r>
          </a:p>
          <a:p>
            <a:pPr marL="228600" indent="-228600">
              <a:spcAft>
                <a:spcPts val="600"/>
              </a:spcAft>
              <a:buFont typeface="Arial" pitchFamily="34" charset="0"/>
              <a:buChar char="•"/>
            </a:pPr>
            <a:r>
              <a:rPr lang="en-US" sz="1400" b="1" dirty="0" smtClean="0">
                <a:solidFill>
                  <a:prstClr val="black"/>
                </a:solidFill>
              </a:rPr>
              <a:t>Benefit &amp; Cost Sharing </a:t>
            </a:r>
            <a:r>
              <a:rPr lang="en-US" sz="1400" b="1" dirty="0">
                <a:solidFill>
                  <a:prstClr val="black"/>
                </a:solidFill>
              </a:rPr>
              <a:t>Standards: </a:t>
            </a:r>
            <a:r>
              <a:rPr lang="en-US" sz="1400" dirty="0" smtClean="0">
                <a:solidFill>
                  <a:prstClr val="black"/>
                </a:solidFill>
              </a:rPr>
              <a:t>New health </a:t>
            </a:r>
            <a:r>
              <a:rPr lang="en-US" sz="1400" dirty="0">
                <a:solidFill>
                  <a:prstClr val="black"/>
                </a:solidFill>
              </a:rPr>
              <a:t>plans sold </a:t>
            </a:r>
            <a:r>
              <a:rPr lang="en-US" sz="1400" dirty="0" smtClean="0">
                <a:solidFill>
                  <a:prstClr val="black"/>
                </a:solidFill>
              </a:rPr>
              <a:t>in the small group and individual markets </a:t>
            </a:r>
            <a:r>
              <a:rPr lang="en-US" sz="1400" dirty="0">
                <a:solidFill>
                  <a:prstClr val="black"/>
                </a:solidFill>
              </a:rPr>
              <a:t>are required to cover the essential benefits and have at least a 60% actuarial </a:t>
            </a:r>
            <a:r>
              <a:rPr lang="en-US" sz="1400" dirty="0" smtClean="0">
                <a:solidFill>
                  <a:prstClr val="black"/>
                </a:solidFill>
              </a:rPr>
              <a:t>value.</a:t>
            </a:r>
            <a:r>
              <a:rPr lang="en-US" sz="1400" baseline="30000" dirty="0" smtClean="0">
                <a:solidFill>
                  <a:prstClr val="black"/>
                </a:solidFill>
              </a:rPr>
              <a:t>1 </a:t>
            </a:r>
            <a:r>
              <a:rPr lang="en-US" sz="1400" dirty="0" smtClean="0">
                <a:solidFill>
                  <a:prstClr val="black"/>
                </a:solidFill>
              </a:rPr>
              <a:t>These plans </a:t>
            </a:r>
            <a:r>
              <a:rPr lang="en-US" sz="1400" dirty="0">
                <a:solidFill>
                  <a:prstClr val="black"/>
                </a:solidFill>
              </a:rPr>
              <a:t>will need to be a “metal tier” plan</a:t>
            </a:r>
            <a:r>
              <a:rPr lang="en-US" sz="1400" dirty="0" smtClean="0">
                <a:solidFill>
                  <a:prstClr val="black"/>
                </a:solidFill>
              </a:rPr>
              <a:t>. Grandfathered plans exempt.</a:t>
            </a:r>
          </a:p>
          <a:p>
            <a:pPr marL="228600" indent="-228600">
              <a:spcAft>
                <a:spcPts val="600"/>
              </a:spcAft>
              <a:buFont typeface="Arial" pitchFamily="34" charset="0"/>
              <a:buChar char="•"/>
            </a:pPr>
            <a:r>
              <a:rPr lang="en-US" sz="1400" b="1" dirty="0" smtClean="0">
                <a:solidFill>
                  <a:prstClr val="black"/>
                </a:solidFill>
              </a:rPr>
              <a:t>Public Exchange: </a:t>
            </a:r>
            <a:r>
              <a:rPr lang="en-US" sz="1400" dirty="0" smtClean="0">
                <a:solidFill>
                  <a:prstClr val="black"/>
                </a:solidFill>
              </a:rPr>
              <a:t>Individuals will be able to purchase individual coverage on health insurance exchanges. Small employers can purchase coverage through SHOP.</a:t>
            </a:r>
            <a:r>
              <a:rPr lang="en-US" sz="1400" baseline="30000" dirty="0" smtClean="0">
                <a:solidFill>
                  <a:prstClr val="black"/>
                </a:solidFill>
              </a:rPr>
              <a:t>2</a:t>
            </a:r>
            <a:endParaRPr lang="en-US" sz="1400" b="1" baseline="30000" dirty="0" smtClean="0">
              <a:solidFill>
                <a:prstClr val="black"/>
              </a:solidFill>
            </a:endParaRPr>
          </a:p>
          <a:p>
            <a:pPr marL="228600" indent="-228600">
              <a:spcAft>
                <a:spcPts val="600"/>
              </a:spcAft>
              <a:buFont typeface="Arial" pitchFamily="34" charset="0"/>
              <a:buChar char="•"/>
            </a:pPr>
            <a:r>
              <a:rPr lang="en-US" sz="1400" b="1" dirty="0" smtClean="0">
                <a:solidFill>
                  <a:prstClr val="black"/>
                </a:solidFill>
              </a:rPr>
              <a:t>Consumer Subsidies:</a:t>
            </a:r>
            <a:r>
              <a:rPr lang="en-US" sz="1400" dirty="0" smtClean="0">
                <a:solidFill>
                  <a:prstClr val="black"/>
                </a:solidFill>
              </a:rPr>
              <a:t> Individuals with household incomes at or below 400% of federal poverty level (FPL)</a:t>
            </a:r>
            <a:r>
              <a:rPr lang="en-US" sz="1400" baseline="30000" dirty="0" smtClean="0">
                <a:solidFill>
                  <a:prstClr val="black"/>
                </a:solidFill>
              </a:rPr>
              <a:t>3</a:t>
            </a:r>
            <a:r>
              <a:rPr lang="en-US" sz="1400" dirty="0" smtClean="0">
                <a:solidFill>
                  <a:prstClr val="black"/>
                </a:solidFill>
              </a:rPr>
              <a:t> will be eligible for income-indexed premium subsidies, and those below 250% of the FPL will be eligible for cost-sharing reduction for coverage purchased on public exchange.</a:t>
            </a:r>
          </a:p>
          <a:p>
            <a:pPr marL="228600" indent="-228600">
              <a:spcAft>
                <a:spcPts val="600"/>
              </a:spcAft>
              <a:buFont typeface="Arial" pitchFamily="34" charset="0"/>
              <a:buChar char="•"/>
            </a:pPr>
            <a:r>
              <a:rPr lang="en-US" sz="1400" b="1" dirty="0" smtClean="0">
                <a:solidFill>
                  <a:prstClr val="black"/>
                </a:solidFill>
              </a:rPr>
              <a:t>Employer “Mandate” (Shared Responsibility): </a:t>
            </a:r>
            <a:r>
              <a:rPr lang="en-US" sz="1400" dirty="0" smtClean="0">
                <a:solidFill>
                  <a:prstClr val="black"/>
                </a:solidFill>
              </a:rPr>
              <a:t>All employers with 50 or more full-time equivalents must provide adequate, affordable health benefits to employees or pay a penalty per full-time employee per year.  Coverage must be offered to employees and dependents. (Starts 2015, Transition Relief Rules Apply)</a:t>
            </a:r>
          </a:p>
        </p:txBody>
      </p:sp>
      <p:sp>
        <p:nvSpPr>
          <p:cNvPr id="17" name="Chevron 16"/>
          <p:cNvSpPr/>
          <p:nvPr/>
        </p:nvSpPr>
        <p:spPr>
          <a:xfrm>
            <a:off x="675167" y="1929809"/>
            <a:ext cx="8153400" cy="381000"/>
          </a:xfrm>
          <a:prstGeom prst="rect">
            <a:avLst/>
          </a:prstGeom>
          <a:solidFill>
            <a:schemeClr val="accent6">
              <a:lumMod val="75000"/>
            </a:schemeClr>
          </a:solidFill>
          <a:ln w="3175">
            <a:solidFill>
              <a:schemeClr val="bg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lstStyle/>
          <a:p>
            <a:r>
              <a:rPr lang="en-US" sz="1400" b="1" dirty="0" smtClean="0">
                <a:solidFill>
                  <a:prstClr val="white"/>
                </a:solidFill>
              </a:rPr>
              <a:t>Beginning in 2014</a:t>
            </a:r>
            <a:endParaRPr lang="en-US" sz="1400" b="1" dirty="0">
              <a:solidFill>
                <a:prstClr val="white"/>
              </a:solidFill>
            </a:endParaRPr>
          </a:p>
        </p:txBody>
      </p:sp>
      <p:sp>
        <p:nvSpPr>
          <p:cNvPr id="8" name="TextBox 7"/>
          <p:cNvSpPr txBox="1"/>
          <p:nvPr/>
        </p:nvSpPr>
        <p:spPr bwMode="white">
          <a:xfrm>
            <a:off x="715061" y="6350169"/>
            <a:ext cx="7467600" cy="507831"/>
          </a:xfrm>
          <a:prstGeom prst="rect">
            <a:avLst/>
          </a:prstGeom>
          <a:noFill/>
        </p:spPr>
        <p:txBody>
          <a:bodyPr wrap="square" rtlCol="0">
            <a:spAutoFit/>
          </a:bodyPr>
          <a:lstStyle/>
          <a:p>
            <a:pPr marL="228600" indent="-228600">
              <a:buFontTx/>
              <a:buAutoNum type="arabicParenR"/>
            </a:pPr>
            <a:r>
              <a:rPr lang="en-US" sz="900" dirty="0" smtClean="0">
                <a:solidFill>
                  <a:prstClr val="white"/>
                </a:solidFill>
              </a:rPr>
              <a:t>Actuarial value = % of total average costs for covered benefits that a plan will cover</a:t>
            </a:r>
            <a:endParaRPr lang="en-US" sz="1000" dirty="0" smtClean="0">
              <a:solidFill>
                <a:prstClr val="white"/>
              </a:solidFill>
            </a:endParaRPr>
          </a:p>
          <a:p>
            <a:pPr marL="228600" indent="-228600">
              <a:buFontTx/>
              <a:buAutoNum type="arabicParenR"/>
            </a:pPr>
            <a:r>
              <a:rPr lang="en-US" sz="900" dirty="0" smtClean="0">
                <a:solidFill>
                  <a:prstClr val="white"/>
                </a:solidFill>
              </a:rPr>
              <a:t>Small Employer Health Options Program</a:t>
            </a:r>
          </a:p>
          <a:p>
            <a:pPr marL="228600" indent="-228600">
              <a:buFontTx/>
              <a:buAutoNum type="arabicParenR"/>
            </a:pPr>
            <a:r>
              <a:rPr lang="en-US" sz="900" dirty="0" smtClean="0">
                <a:solidFill>
                  <a:prstClr val="white"/>
                </a:solidFill>
              </a:rPr>
              <a:t>In 2014, $46,680 for an individual and $95,400for a family of four (source: </a:t>
            </a:r>
            <a:r>
              <a:rPr lang="en-US" sz="900" dirty="0" smtClean="0">
                <a:solidFill>
                  <a:prstClr val="white"/>
                </a:solidFill>
                <a:hlinkClick r:id="rId2"/>
              </a:rPr>
              <a:t>http://aspe.hhs.gov/poverty/12poverty.shtml</a:t>
            </a:r>
            <a:r>
              <a:rPr lang="en-US" sz="900" dirty="0" smtClean="0">
                <a:solidFill>
                  <a:prstClr val="white"/>
                </a:solidFill>
              </a:rPr>
              <a:t>)</a:t>
            </a:r>
          </a:p>
        </p:txBody>
      </p:sp>
    </p:spTree>
  </p:cSld>
  <p:clrMapOvr>
    <a:masterClrMapping/>
  </p:clrMapOvr>
  <p:transition>
    <p:fade/>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56003" y="0"/>
            <a:ext cx="8229600" cy="935184"/>
          </a:xfrm>
        </p:spPr>
        <p:txBody>
          <a:bodyPr>
            <a:noAutofit/>
          </a:bodyPr>
          <a:lstStyle/>
          <a:p>
            <a:pPr lvl="0"/>
            <a:r>
              <a:rPr lang="en-US" dirty="0" smtClean="0"/>
              <a:t>Employer Mandate Summary</a:t>
            </a:r>
            <a:endParaRPr lang="en-US" dirty="0"/>
          </a:p>
        </p:txBody>
      </p:sp>
      <p:sp>
        <p:nvSpPr>
          <p:cNvPr id="4" name="Slide Number Placeholder 3"/>
          <p:cNvSpPr>
            <a:spLocks noGrp="1"/>
          </p:cNvSpPr>
          <p:nvPr>
            <p:ph type="sldNum" sz="quarter" idx="4"/>
          </p:nvPr>
        </p:nvSpPr>
        <p:spPr/>
        <p:txBody>
          <a:bodyPr/>
          <a:lstStyle/>
          <a:p>
            <a:fld id="{F0188472-25E7-46E3-AF61-F84C3E5C21AF}" type="slidenum">
              <a:rPr lang="en-US" smtClean="0">
                <a:solidFill>
                  <a:prstClr val="black">
                    <a:tint val="75000"/>
                  </a:prstClr>
                </a:solidFill>
              </a:rPr>
              <a:pPr/>
              <a:t>14</a:t>
            </a:fld>
            <a:endParaRPr lang="en-US" dirty="0">
              <a:solidFill>
                <a:prstClr val="black">
                  <a:tint val="75000"/>
                </a:prstClr>
              </a:solidFill>
            </a:endParaRPr>
          </a:p>
        </p:txBody>
      </p:sp>
      <p:sp>
        <p:nvSpPr>
          <p:cNvPr id="8" name="TextBox 7"/>
          <p:cNvSpPr txBox="1"/>
          <p:nvPr/>
        </p:nvSpPr>
        <p:spPr>
          <a:xfrm>
            <a:off x="712381" y="1244009"/>
            <a:ext cx="7963786" cy="3031599"/>
          </a:xfrm>
          <a:prstGeom prst="rect">
            <a:avLst/>
          </a:prstGeom>
          <a:noFill/>
        </p:spPr>
        <p:txBody>
          <a:bodyPr wrap="square" rtlCol="0">
            <a:spAutoFit/>
          </a:bodyPr>
          <a:lstStyle/>
          <a:p>
            <a:pPr marL="0" lvl="1">
              <a:spcAft>
                <a:spcPts val="600"/>
              </a:spcAft>
            </a:pPr>
            <a:r>
              <a:rPr lang="en-US" sz="1600" dirty="0" smtClean="0">
                <a:solidFill>
                  <a:prstClr val="black"/>
                </a:solidFill>
              </a:rPr>
              <a:t>ACA mandates that Applicable Large Employers offer minimum value and affordable coverage to applicable percentage of  full-time employees working an average of at least 30 hours/week (130 hours/month) or pay a penalty of up to $2,000/Full-Time employee (</a:t>
            </a:r>
            <a:r>
              <a:rPr lang="en-US" sz="1600" u="sng" dirty="0" smtClean="0">
                <a:solidFill>
                  <a:prstClr val="black"/>
                </a:solidFill>
              </a:rPr>
              <a:t>All</a:t>
            </a:r>
            <a:r>
              <a:rPr lang="en-US" sz="1600" dirty="0" smtClean="0">
                <a:solidFill>
                  <a:prstClr val="black"/>
                </a:solidFill>
              </a:rPr>
              <a:t> FT employees) annually minus first 30 (minus 80 in 2015). Employer can also be penalized annually up to $3,000/Full-Time employee for </a:t>
            </a:r>
            <a:r>
              <a:rPr lang="en-US" sz="1600" u="sng" dirty="0" smtClean="0">
                <a:solidFill>
                  <a:prstClr val="black"/>
                </a:solidFill>
              </a:rPr>
              <a:t>individual</a:t>
            </a:r>
            <a:r>
              <a:rPr lang="en-US" sz="1600" dirty="0" smtClean="0">
                <a:solidFill>
                  <a:prstClr val="black"/>
                </a:solidFill>
              </a:rPr>
              <a:t> employees whose premium contributions exceed 9.5% of wages</a:t>
            </a:r>
            <a:r>
              <a:rPr lang="en-US" sz="1600" baseline="30000" dirty="0" smtClean="0">
                <a:solidFill>
                  <a:prstClr val="black"/>
                </a:solidFill>
              </a:rPr>
              <a:t>  </a:t>
            </a:r>
            <a:r>
              <a:rPr lang="en-US" sz="1600" dirty="0" smtClean="0">
                <a:solidFill>
                  <a:prstClr val="black"/>
                </a:solidFill>
              </a:rPr>
              <a:t>and/or the plan covers less than 60% of health care expenses.  </a:t>
            </a:r>
            <a:endParaRPr lang="en-US" sz="1600" b="1" dirty="0" smtClean="0">
              <a:solidFill>
                <a:prstClr val="black"/>
              </a:solidFill>
            </a:endParaRPr>
          </a:p>
          <a:p>
            <a:pPr marL="395169" lvl="2" indent="-342900">
              <a:spcAft>
                <a:spcPts val="600"/>
              </a:spcAft>
              <a:buFont typeface="Arial" pitchFamily="34" charset="0"/>
              <a:buChar char="•"/>
            </a:pPr>
            <a:r>
              <a:rPr lang="en-US" sz="1600" dirty="0" smtClean="0">
                <a:solidFill>
                  <a:prstClr val="black"/>
                </a:solidFill>
              </a:rPr>
              <a:t>Employers with &lt;50 FTEs are not required to offer coverage to any employees.</a:t>
            </a:r>
          </a:p>
          <a:p>
            <a:pPr marL="395169" lvl="2" indent="-342900">
              <a:spcAft>
                <a:spcPts val="600"/>
              </a:spcAft>
              <a:buFont typeface="Arial" pitchFamily="34" charset="0"/>
              <a:buChar char="•"/>
            </a:pPr>
            <a:r>
              <a:rPr lang="en-US" sz="1600" dirty="0" smtClean="0">
                <a:solidFill>
                  <a:prstClr val="black"/>
                </a:solidFill>
              </a:rPr>
              <a:t>Employers with 50-99 FTEs will report &amp; certify in 2015 and offer coverage to 95%  of full-time employees in 2016.  Not required to meet mandate in 2015.</a:t>
            </a:r>
          </a:p>
          <a:p>
            <a:pPr marL="395169" lvl="2" indent="-342900">
              <a:spcAft>
                <a:spcPts val="600"/>
              </a:spcAft>
              <a:buFont typeface="Arial" pitchFamily="34" charset="0"/>
              <a:buChar char="•"/>
            </a:pPr>
            <a:r>
              <a:rPr lang="en-US" sz="1600" dirty="0" smtClean="0">
                <a:solidFill>
                  <a:prstClr val="black"/>
                </a:solidFill>
              </a:rPr>
              <a:t>Employers with 100+ FTEs offer coverage to 70% of full-time employees in 2015 and 95% in 2016.  </a:t>
            </a:r>
            <a:endParaRPr lang="en-US" sz="1600" dirty="0">
              <a:solidFill>
                <a:prstClr val="black"/>
              </a:solidFill>
            </a:endParaRPr>
          </a:p>
        </p:txBody>
      </p:sp>
      <p:sp>
        <p:nvSpPr>
          <p:cNvPr id="7" name="TextBox 6"/>
          <p:cNvSpPr txBox="1"/>
          <p:nvPr/>
        </p:nvSpPr>
        <p:spPr>
          <a:xfrm>
            <a:off x="776176" y="6241312"/>
            <a:ext cx="7421526" cy="507831"/>
          </a:xfrm>
          <a:prstGeom prst="rect">
            <a:avLst/>
          </a:prstGeom>
          <a:noFill/>
        </p:spPr>
        <p:txBody>
          <a:bodyPr wrap="square" rtlCol="0">
            <a:spAutoFit/>
          </a:bodyPr>
          <a:lstStyle/>
          <a:p>
            <a:r>
              <a:rPr lang="en-US" sz="900" b="1" dirty="0" smtClean="0">
                <a:solidFill>
                  <a:prstClr val="white"/>
                </a:solidFill>
              </a:rPr>
              <a:t>Legal and Tax Advice and Compliance Disclosure</a:t>
            </a:r>
            <a:r>
              <a:rPr lang="en-US" sz="900" dirty="0" smtClean="0">
                <a:solidFill>
                  <a:prstClr val="white"/>
                </a:solidFill>
              </a:rPr>
              <a:t>: The information provided in this document is not intended to advise any company on how it may comply with any provisions of the referenced law or regulations, nor is it otherwise intended to impart any legal or tax advice. If you have any questions about how to comply with this or any other law or regulation, we recommend that you consult with appropriate legal and tax experts.</a:t>
            </a:r>
            <a:endParaRPr lang="en-US" sz="900" dirty="0">
              <a:solidFill>
                <a:prstClr val="white"/>
              </a:solidFill>
            </a:endParaRPr>
          </a:p>
        </p:txBody>
      </p:sp>
      <p:graphicFrame>
        <p:nvGraphicFramePr>
          <p:cNvPr id="9" name="Diagram 8"/>
          <p:cNvGraphicFramePr/>
          <p:nvPr/>
        </p:nvGraphicFramePr>
        <p:xfrm>
          <a:off x="1955322" y="4425350"/>
          <a:ext cx="5325372" cy="168215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
          </p:nvPr>
        </p:nvSpPr>
        <p:spPr/>
        <p:txBody>
          <a:bodyPr/>
          <a:lstStyle/>
          <a:p>
            <a:fld id="{F0188472-25E7-46E3-AF61-F84C3E5C21AF}" type="slidenum">
              <a:rPr lang="en-US" smtClean="0">
                <a:solidFill>
                  <a:prstClr val="black">
                    <a:tint val="75000"/>
                  </a:prstClr>
                </a:solidFill>
              </a:rPr>
              <a:pPr/>
              <a:t>15</a:t>
            </a:fld>
            <a:endParaRPr lang="en-US" dirty="0">
              <a:solidFill>
                <a:prstClr val="black">
                  <a:tint val="75000"/>
                </a:prstClr>
              </a:solidFill>
            </a:endParaRPr>
          </a:p>
        </p:txBody>
      </p:sp>
      <p:sp>
        <p:nvSpPr>
          <p:cNvPr id="3" name="Title 2"/>
          <p:cNvSpPr>
            <a:spLocks noGrp="1"/>
          </p:cNvSpPr>
          <p:nvPr>
            <p:ph type="title"/>
          </p:nvPr>
        </p:nvSpPr>
        <p:spPr>
          <a:xfrm>
            <a:off x="590550" y="0"/>
            <a:ext cx="8229600" cy="935184"/>
          </a:xfrm>
        </p:spPr>
        <p:txBody>
          <a:bodyPr/>
          <a:lstStyle/>
          <a:p>
            <a:r>
              <a:rPr lang="en-US" dirty="0" smtClean="0"/>
              <a:t>ACA Timeline</a:t>
            </a:r>
            <a:endParaRPr lang="en-US" dirty="0"/>
          </a:p>
        </p:txBody>
      </p:sp>
      <p:graphicFrame>
        <p:nvGraphicFramePr>
          <p:cNvPr id="23553" name="Object 1"/>
          <p:cNvGraphicFramePr>
            <a:graphicFrameLocks noChangeAspect="1"/>
          </p:cNvGraphicFramePr>
          <p:nvPr/>
        </p:nvGraphicFramePr>
        <p:xfrm>
          <a:off x="342441" y="1286540"/>
          <a:ext cx="8578501" cy="4231757"/>
        </p:xfrm>
        <a:graphic>
          <a:graphicData uri="http://schemas.openxmlformats.org/presentationml/2006/ole">
            <mc:AlternateContent xmlns:mc="http://schemas.openxmlformats.org/markup-compatibility/2006">
              <mc:Choice xmlns:v="urn:schemas-microsoft-com:vml" Requires="v">
                <p:oleObj spid="_x0000_s1042" name="Visio" r:id="rId3" imgW="9894111" imgH="4541268" progId="Visio.Drawing.11">
                  <p:embed/>
                </p:oleObj>
              </mc:Choice>
              <mc:Fallback>
                <p:oleObj name="Visio" r:id="rId3" imgW="9894111" imgH="4541268" progId="Visio.Drawing.11">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2441" y="1286540"/>
                        <a:ext cx="8578501" cy="42317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 name="TextBox 5"/>
          <p:cNvSpPr txBox="1"/>
          <p:nvPr/>
        </p:nvSpPr>
        <p:spPr>
          <a:xfrm>
            <a:off x="776176" y="6241312"/>
            <a:ext cx="7421526" cy="507831"/>
          </a:xfrm>
          <a:prstGeom prst="rect">
            <a:avLst/>
          </a:prstGeom>
          <a:noFill/>
        </p:spPr>
        <p:txBody>
          <a:bodyPr wrap="square" rtlCol="0">
            <a:spAutoFit/>
          </a:bodyPr>
          <a:lstStyle/>
          <a:p>
            <a:r>
              <a:rPr lang="en-US" sz="900" b="1" dirty="0" smtClean="0">
                <a:solidFill>
                  <a:prstClr val="white"/>
                </a:solidFill>
              </a:rPr>
              <a:t>Legal and Tax Advice and Compliance Disclosure</a:t>
            </a:r>
            <a:r>
              <a:rPr lang="en-US" sz="900" dirty="0" smtClean="0">
                <a:solidFill>
                  <a:prstClr val="white"/>
                </a:solidFill>
              </a:rPr>
              <a:t>: The information provided in this document is not intended to advise any company on how it may comply with any provisions of the referenced law or regulations, nor is it otherwise intended to impart any legal or tax advice. If you have any questions about how to comply with this or any other law or regulation, we recommend that you consult with appropriate legal and tax experts.</a:t>
            </a:r>
            <a:endParaRPr lang="en-US" sz="900" dirty="0">
              <a:solidFill>
                <a:prstClr val="white"/>
              </a:solidFill>
            </a:endParaRPr>
          </a:p>
        </p:txBody>
      </p:sp>
    </p:spTree>
  </p:cSld>
  <p:clrMapOvr>
    <a:masterClrMapping/>
  </p:clrMapOvr>
  <p:transition>
    <p:fade/>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91706" y="0"/>
            <a:ext cx="8315162" cy="935184"/>
          </a:xfrm>
        </p:spPr>
        <p:txBody>
          <a:bodyPr/>
          <a:lstStyle/>
          <a:p>
            <a:r>
              <a:rPr lang="en-US" dirty="0" smtClean="0"/>
              <a:t>Preparing for 2015:</a:t>
            </a:r>
            <a:endParaRPr lang="en-US" i="1" u="sng" dirty="0"/>
          </a:p>
        </p:txBody>
      </p:sp>
      <p:sp>
        <p:nvSpPr>
          <p:cNvPr id="3" name="Content Placeholder 2"/>
          <p:cNvSpPr>
            <a:spLocks noGrp="1"/>
          </p:cNvSpPr>
          <p:nvPr>
            <p:ph idx="1"/>
          </p:nvPr>
        </p:nvSpPr>
        <p:spPr>
          <a:xfrm>
            <a:off x="691117" y="1365662"/>
            <a:ext cx="8325292" cy="4749868"/>
          </a:xfrm>
        </p:spPr>
        <p:txBody>
          <a:bodyPr>
            <a:noAutofit/>
          </a:bodyPr>
          <a:lstStyle/>
          <a:p>
            <a:pPr>
              <a:spcBef>
                <a:spcPts val="600"/>
              </a:spcBef>
              <a:buNone/>
            </a:pPr>
            <a:r>
              <a:rPr lang="en-US" b="1" dirty="0" smtClean="0"/>
              <a:t>Assess Your Readiness for ACA Requirements </a:t>
            </a:r>
          </a:p>
          <a:p>
            <a:pPr marL="519072" lvl="1" indent="-342900">
              <a:spcBef>
                <a:spcPts val="0"/>
              </a:spcBef>
              <a:spcAft>
                <a:spcPts val="400"/>
              </a:spcAft>
              <a:buFont typeface="+mj-lt"/>
              <a:buAutoNum type="arabicPeriod"/>
            </a:pPr>
            <a:r>
              <a:rPr lang="en-US" dirty="0" smtClean="0"/>
              <a:t>Compute if Your Group is an “Applicable Large Employer” (50+ FTEs)</a:t>
            </a:r>
            <a:r>
              <a:rPr lang="en-US" baseline="30000" dirty="0" smtClean="0"/>
              <a:t>1</a:t>
            </a:r>
            <a:endParaRPr lang="en-US" dirty="0" smtClean="0"/>
          </a:p>
          <a:p>
            <a:pPr marL="861892" lvl="3" indent="-342900">
              <a:spcBef>
                <a:spcPts val="0"/>
              </a:spcBef>
              <a:spcAft>
                <a:spcPts val="400"/>
              </a:spcAft>
              <a:buFont typeface="+mj-lt"/>
              <a:buAutoNum type="alphaLcPeriod"/>
            </a:pPr>
            <a:r>
              <a:rPr lang="en-US" dirty="0" smtClean="0"/>
              <a:t>State of ND is Large Employer</a:t>
            </a:r>
          </a:p>
          <a:p>
            <a:pPr marL="861892" lvl="3" indent="-342900">
              <a:spcBef>
                <a:spcPts val="0"/>
              </a:spcBef>
              <a:spcAft>
                <a:spcPts val="400"/>
              </a:spcAft>
              <a:buFont typeface="+mj-lt"/>
              <a:buAutoNum type="alphaLcPeriod"/>
            </a:pPr>
            <a:r>
              <a:rPr lang="en-US" dirty="0" smtClean="0"/>
              <a:t>Political Sub-Divisions must compute FTE count</a:t>
            </a:r>
          </a:p>
          <a:p>
            <a:pPr marL="519072" lvl="1" indent="-342900">
              <a:spcBef>
                <a:spcPts val="0"/>
              </a:spcBef>
              <a:spcAft>
                <a:spcPts val="400"/>
              </a:spcAft>
              <a:buFont typeface="+mj-lt"/>
              <a:buAutoNum type="arabicPeriod"/>
            </a:pPr>
            <a:r>
              <a:rPr lang="en-US" dirty="0" smtClean="0"/>
              <a:t>Determine if you offer Coverage to </a:t>
            </a:r>
            <a:r>
              <a:rPr lang="en-US" u="sng" dirty="0" smtClean="0"/>
              <a:t>Substantially All “Full-Time”</a:t>
            </a:r>
            <a:r>
              <a:rPr lang="en-US" u="sng" baseline="30000" dirty="0" smtClean="0"/>
              <a:t>2</a:t>
            </a:r>
            <a:r>
              <a:rPr lang="en-US" dirty="0" smtClean="0"/>
              <a:t> Employees</a:t>
            </a:r>
          </a:p>
          <a:p>
            <a:pPr marL="852369" lvl="3" indent="-342900">
              <a:spcBef>
                <a:spcPts val="0"/>
              </a:spcBef>
              <a:spcAft>
                <a:spcPts val="400"/>
              </a:spcAft>
              <a:buFont typeface="+mj-lt"/>
              <a:buAutoNum type="alphaLcPeriod"/>
            </a:pPr>
            <a:r>
              <a:rPr lang="en-US" dirty="0" smtClean="0"/>
              <a:t>Employers with &lt;50 FTEs are not subject to the employer mandate</a:t>
            </a:r>
          </a:p>
          <a:p>
            <a:pPr marL="852369" lvl="3" indent="-342900">
              <a:spcBef>
                <a:spcPts val="0"/>
              </a:spcBef>
              <a:spcAft>
                <a:spcPts val="400"/>
              </a:spcAft>
              <a:buFont typeface="+mj-lt"/>
              <a:buAutoNum type="alphaLcPeriod"/>
            </a:pPr>
            <a:r>
              <a:rPr lang="en-US" dirty="0" smtClean="0"/>
              <a:t>Employers with 50-99 Report/Certify Only in 2015 and Offer coverage to </a:t>
            </a:r>
            <a:r>
              <a:rPr lang="en-US" u="sng" dirty="0" smtClean="0"/>
              <a:t>95%</a:t>
            </a:r>
            <a:r>
              <a:rPr lang="en-US" dirty="0" smtClean="0"/>
              <a:t> in 2016 </a:t>
            </a:r>
          </a:p>
          <a:p>
            <a:pPr marL="861892" lvl="3" indent="-342900">
              <a:spcBef>
                <a:spcPts val="0"/>
              </a:spcBef>
              <a:spcAft>
                <a:spcPts val="400"/>
              </a:spcAft>
              <a:buFont typeface="+mj-lt"/>
              <a:buAutoNum type="alphaLcPeriod"/>
            </a:pPr>
            <a:r>
              <a:rPr lang="en-US" dirty="0" smtClean="0"/>
              <a:t>Employers with 100+  Offer Coverage to </a:t>
            </a:r>
            <a:r>
              <a:rPr lang="en-US" u="sng" dirty="0" smtClean="0"/>
              <a:t>70%</a:t>
            </a:r>
            <a:r>
              <a:rPr lang="en-US" dirty="0" smtClean="0"/>
              <a:t> in 2015 and </a:t>
            </a:r>
            <a:r>
              <a:rPr lang="en-US" u="sng" dirty="0" smtClean="0"/>
              <a:t>95%</a:t>
            </a:r>
            <a:r>
              <a:rPr lang="en-US" dirty="0" smtClean="0"/>
              <a:t> in 2016 </a:t>
            </a:r>
          </a:p>
          <a:p>
            <a:pPr marL="861892" lvl="3" indent="-342900">
              <a:spcBef>
                <a:spcPts val="0"/>
              </a:spcBef>
              <a:spcAft>
                <a:spcPts val="400"/>
              </a:spcAft>
              <a:buFont typeface="+mj-lt"/>
              <a:buAutoNum type="alphaLcPeriod"/>
            </a:pPr>
            <a:r>
              <a:rPr lang="en-US" dirty="0" smtClean="0"/>
              <a:t>Applicable Large Employers review and determine full-time status of all employees</a:t>
            </a:r>
          </a:p>
          <a:p>
            <a:pPr marL="1036476" lvl="4" indent="-342900">
              <a:spcBef>
                <a:spcPts val="0"/>
              </a:spcBef>
              <a:spcAft>
                <a:spcPts val="400"/>
              </a:spcAft>
            </a:pPr>
            <a:r>
              <a:rPr lang="en-US" dirty="0" smtClean="0"/>
              <a:t>ACA Full-Time Definition = Average 30+ hrs/week (130 hrs/month)</a:t>
            </a:r>
          </a:p>
          <a:p>
            <a:pPr marL="1036476" lvl="4" indent="-342900">
              <a:spcBef>
                <a:spcPts val="0"/>
              </a:spcBef>
              <a:spcAft>
                <a:spcPts val="400"/>
              </a:spcAft>
            </a:pPr>
            <a:r>
              <a:rPr lang="en-US" dirty="0" smtClean="0"/>
              <a:t>(State of ND Full-Time = Current State Full-Time + Temporary Full-Time)</a:t>
            </a:r>
          </a:p>
          <a:p>
            <a:pPr marL="519072" lvl="1" indent="-342900">
              <a:spcBef>
                <a:spcPts val="0"/>
              </a:spcBef>
              <a:spcAft>
                <a:spcPts val="400"/>
              </a:spcAft>
              <a:buFont typeface="+mj-lt"/>
              <a:buAutoNum type="arabicPeriod"/>
            </a:pPr>
            <a:r>
              <a:rPr lang="en-US" dirty="0" smtClean="0"/>
              <a:t>Evaluate if coverage offer is affordable</a:t>
            </a:r>
            <a:r>
              <a:rPr lang="en-US" baseline="30000" dirty="0" smtClean="0"/>
              <a:t>3</a:t>
            </a:r>
            <a:r>
              <a:rPr lang="en-US" dirty="0" smtClean="0"/>
              <a:t> (Note: NDPERS coverage already meets minimum value and minimum essential coverage requirements) </a:t>
            </a:r>
          </a:p>
          <a:p>
            <a:pPr marL="519072" lvl="1" indent="-342900">
              <a:spcBef>
                <a:spcPts val="0"/>
              </a:spcBef>
              <a:spcAft>
                <a:spcPts val="400"/>
              </a:spcAft>
              <a:buFont typeface="+mj-lt"/>
              <a:buAutoNum type="arabicPeriod"/>
            </a:pPr>
            <a:r>
              <a:rPr lang="en-US" dirty="0" smtClean="0"/>
              <a:t>Update Eligibility, Premium Contribution and Full-Time Employee  Criteria </a:t>
            </a:r>
          </a:p>
          <a:p>
            <a:pPr marL="861892" lvl="3" indent="-342900">
              <a:spcBef>
                <a:spcPts val="0"/>
              </a:spcBef>
              <a:spcAft>
                <a:spcPts val="400"/>
              </a:spcAft>
              <a:buFont typeface="+mj-lt"/>
              <a:buAutoNum type="alphaLcPeriod"/>
            </a:pPr>
            <a:r>
              <a:rPr lang="en-US" dirty="0" smtClean="0"/>
              <a:t>Implement Salary and Premium Contribution combination that is affordable</a:t>
            </a:r>
          </a:p>
          <a:p>
            <a:pPr marL="861892" lvl="3" indent="-342900">
              <a:spcBef>
                <a:spcPts val="0"/>
              </a:spcBef>
              <a:spcAft>
                <a:spcPts val="600"/>
              </a:spcAft>
              <a:buFont typeface="+mj-lt"/>
              <a:buAutoNum type="alphaLcPeriod"/>
            </a:pPr>
            <a:endParaRPr lang="en-US" sz="1600" dirty="0" smtClean="0"/>
          </a:p>
          <a:p>
            <a:pPr marL="861892" lvl="3" indent="-342900">
              <a:spcBef>
                <a:spcPts val="0"/>
              </a:spcBef>
              <a:spcAft>
                <a:spcPts val="600"/>
              </a:spcAft>
              <a:buFont typeface="+mj-lt"/>
              <a:buAutoNum type="alphaLcPeriod"/>
            </a:pPr>
            <a:endParaRPr lang="en-US" sz="1600" dirty="0" smtClean="0"/>
          </a:p>
          <a:p>
            <a:pPr marL="852369" lvl="3" indent="-342900">
              <a:spcBef>
                <a:spcPts val="0"/>
              </a:spcBef>
              <a:spcAft>
                <a:spcPts val="400"/>
              </a:spcAft>
              <a:buFont typeface="+mj-lt"/>
              <a:buAutoNum type="alphaLcPeriod"/>
            </a:pPr>
            <a:endParaRPr lang="en-US" sz="1600" dirty="0" smtClean="0"/>
          </a:p>
        </p:txBody>
      </p:sp>
      <p:sp>
        <p:nvSpPr>
          <p:cNvPr id="4" name="Slide Number Placeholder 3"/>
          <p:cNvSpPr>
            <a:spLocks noGrp="1"/>
          </p:cNvSpPr>
          <p:nvPr>
            <p:ph type="sldNum" sz="quarter" idx="4"/>
          </p:nvPr>
        </p:nvSpPr>
        <p:spPr/>
        <p:txBody>
          <a:bodyPr/>
          <a:lstStyle/>
          <a:p>
            <a:fld id="{F0188472-25E7-46E3-AF61-F84C3E5C21AF}" type="slidenum">
              <a:rPr lang="en-US" smtClean="0">
                <a:solidFill>
                  <a:prstClr val="black">
                    <a:tint val="75000"/>
                  </a:prstClr>
                </a:solidFill>
              </a:rPr>
              <a:pPr/>
              <a:t>16</a:t>
            </a:fld>
            <a:endParaRPr lang="en-US" dirty="0">
              <a:solidFill>
                <a:prstClr val="black">
                  <a:tint val="75000"/>
                </a:prstClr>
              </a:solidFill>
            </a:endParaRPr>
          </a:p>
        </p:txBody>
      </p:sp>
      <p:sp>
        <p:nvSpPr>
          <p:cNvPr id="5" name="TextBox 4"/>
          <p:cNvSpPr txBox="1"/>
          <p:nvPr/>
        </p:nvSpPr>
        <p:spPr>
          <a:xfrm>
            <a:off x="615581" y="1048193"/>
            <a:ext cx="4400948" cy="338554"/>
          </a:xfrm>
          <a:prstGeom prst="rect">
            <a:avLst/>
          </a:prstGeom>
          <a:noFill/>
        </p:spPr>
        <p:txBody>
          <a:bodyPr wrap="none" rtlCol="0">
            <a:spAutoFit/>
          </a:bodyPr>
          <a:lstStyle/>
          <a:p>
            <a:r>
              <a:rPr lang="en-US" sz="1600" b="1" dirty="0" smtClean="0">
                <a:solidFill>
                  <a:prstClr val="black"/>
                </a:solidFill>
              </a:rPr>
              <a:t>Summary of Important Steps to Complete in 2014</a:t>
            </a:r>
            <a:endParaRPr lang="en-US" sz="1600" b="1" dirty="0">
              <a:solidFill>
                <a:prstClr val="black"/>
              </a:solidFill>
            </a:endParaRPr>
          </a:p>
        </p:txBody>
      </p:sp>
      <p:sp>
        <p:nvSpPr>
          <p:cNvPr id="9" name="TextBox 8"/>
          <p:cNvSpPr txBox="1"/>
          <p:nvPr/>
        </p:nvSpPr>
        <p:spPr>
          <a:xfrm>
            <a:off x="776176" y="6241312"/>
            <a:ext cx="7421526" cy="507831"/>
          </a:xfrm>
          <a:prstGeom prst="rect">
            <a:avLst/>
          </a:prstGeom>
          <a:noFill/>
        </p:spPr>
        <p:txBody>
          <a:bodyPr wrap="square" rtlCol="0">
            <a:spAutoFit/>
          </a:bodyPr>
          <a:lstStyle/>
          <a:p>
            <a:r>
              <a:rPr lang="en-US" sz="900" b="1" dirty="0" smtClean="0">
                <a:solidFill>
                  <a:prstClr val="white"/>
                </a:solidFill>
              </a:rPr>
              <a:t>Legal and Tax Advice and Compliance Disclosure</a:t>
            </a:r>
            <a:r>
              <a:rPr lang="en-US" sz="900" dirty="0" smtClean="0">
                <a:solidFill>
                  <a:prstClr val="white"/>
                </a:solidFill>
              </a:rPr>
              <a:t>: The information provided in this document is not intended to advise any company on how it may comply with any provisions of the referenced law or regulations, nor is it otherwise intended to impart any legal or tax advice. If you have any questions about how to comply with this or any other law or regulation, we recommend that you consult with appropriate legal and tax experts.</a:t>
            </a:r>
            <a:endParaRPr lang="en-US" sz="900" dirty="0">
              <a:solidFill>
                <a:prstClr val="white"/>
              </a:solidFill>
            </a:endParaRPr>
          </a:p>
        </p:txBody>
      </p:sp>
      <p:sp>
        <p:nvSpPr>
          <p:cNvPr id="7" name="TextBox 6"/>
          <p:cNvSpPr txBox="1"/>
          <p:nvPr/>
        </p:nvSpPr>
        <p:spPr>
          <a:xfrm>
            <a:off x="733425" y="5724525"/>
            <a:ext cx="5200463" cy="507831"/>
          </a:xfrm>
          <a:prstGeom prst="rect">
            <a:avLst/>
          </a:prstGeom>
          <a:noFill/>
        </p:spPr>
        <p:txBody>
          <a:bodyPr wrap="square" rtlCol="0">
            <a:spAutoFit/>
          </a:bodyPr>
          <a:lstStyle/>
          <a:p>
            <a:r>
              <a:rPr lang="en-US" sz="900" dirty="0" smtClean="0">
                <a:solidFill>
                  <a:prstClr val="black">
                    <a:lumMod val="85000"/>
                    <a:lumOff val="15000"/>
                  </a:prstClr>
                </a:solidFill>
                <a:cs typeface="Arial" pitchFamily="34" charset="0"/>
              </a:rPr>
              <a:t> 1) See Link in Resources to Shared Responsibility Regulations (Pages 8546, 8582-83 )and IRS Q &amp; A (Q 4-14)</a:t>
            </a:r>
          </a:p>
          <a:p>
            <a:r>
              <a:rPr lang="en-US" sz="900" dirty="0" smtClean="0">
                <a:solidFill>
                  <a:prstClr val="black">
                    <a:lumMod val="85000"/>
                    <a:lumOff val="15000"/>
                  </a:prstClr>
                </a:solidFill>
                <a:cs typeface="Arial" pitchFamily="34" charset="0"/>
              </a:rPr>
              <a:t>2) “ “…Regulations (Pages 8552-63, 8584-8597)and IRS Q &amp; A (Q 15-17)</a:t>
            </a:r>
          </a:p>
          <a:p>
            <a:r>
              <a:rPr lang="en-US" sz="900" dirty="0" smtClean="0">
                <a:solidFill>
                  <a:prstClr val="black">
                    <a:lumMod val="85000"/>
                    <a:lumOff val="15000"/>
                  </a:prstClr>
                </a:solidFill>
                <a:cs typeface="Arial" pitchFamily="34" charset="0"/>
              </a:rPr>
              <a:t>3) “”… Regulations (Pages 8563-65, 8599-8601)and IRS Q &amp; A (Q 19)</a:t>
            </a:r>
            <a:endParaRPr lang="en-US" sz="900" dirty="0">
              <a:solidFill>
                <a:prstClr val="black"/>
              </a:solidFill>
            </a:endParaRP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b="1" dirty="0" smtClean="0"/>
              <a:t>1. Is Your Group an “Applicable Large Employer? </a:t>
            </a:r>
            <a:endParaRPr lang="en-US" b="1" dirty="0"/>
          </a:p>
        </p:txBody>
      </p:sp>
      <p:sp>
        <p:nvSpPr>
          <p:cNvPr id="4" name="Slide Number Placeholder 3"/>
          <p:cNvSpPr>
            <a:spLocks noGrp="1"/>
          </p:cNvSpPr>
          <p:nvPr>
            <p:ph type="sldNum" sz="quarter" idx="4"/>
          </p:nvPr>
        </p:nvSpPr>
        <p:spPr/>
        <p:txBody>
          <a:bodyPr/>
          <a:lstStyle/>
          <a:p>
            <a:fld id="{F0188472-25E7-46E3-AF61-F84C3E5C21AF}" type="slidenum">
              <a:rPr lang="en-US" smtClean="0">
                <a:solidFill>
                  <a:prstClr val="black">
                    <a:tint val="75000"/>
                  </a:prstClr>
                </a:solidFill>
              </a:rPr>
              <a:pPr/>
              <a:t>17</a:t>
            </a:fld>
            <a:endParaRPr lang="en-US" dirty="0">
              <a:solidFill>
                <a:prstClr val="black">
                  <a:tint val="75000"/>
                </a:prstClr>
              </a:solidFill>
            </a:endParaRPr>
          </a:p>
        </p:txBody>
      </p:sp>
      <p:sp>
        <p:nvSpPr>
          <p:cNvPr id="9" name="TextBox 8"/>
          <p:cNvSpPr txBox="1"/>
          <p:nvPr/>
        </p:nvSpPr>
        <p:spPr>
          <a:xfrm>
            <a:off x="609599" y="1096741"/>
            <a:ext cx="8045003" cy="1969748"/>
          </a:xfrm>
          <a:prstGeom prst="rect">
            <a:avLst/>
          </a:prstGeom>
          <a:noFill/>
        </p:spPr>
        <p:txBody>
          <a:bodyPr wrap="square" lIns="91418" tIns="45709" rIns="91418" bIns="45709" rtlCol="0">
            <a:spAutoFit/>
          </a:bodyPr>
          <a:lstStyle/>
          <a:p>
            <a:pPr>
              <a:spcAft>
                <a:spcPts val="600"/>
              </a:spcAft>
            </a:pPr>
            <a:r>
              <a:rPr lang="en-US" sz="1400" dirty="0" smtClean="0">
                <a:solidFill>
                  <a:prstClr val="black">
                    <a:lumMod val="85000"/>
                    <a:lumOff val="15000"/>
                  </a:prstClr>
                </a:solidFill>
                <a:cs typeface="Arial" pitchFamily="34" charset="0"/>
              </a:rPr>
              <a:t>Employers need to determine if they are an Applicable Large Employer (50+ FTEs) and subject to the employer mandate in 2015 (100+FTEs) or 2016 (50-99 FTEs).  </a:t>
            </a:r>
          </a:p>
          <a:p>
            <a:pPr>
              <a:spcAft>
                <a:spcPts val="600"/>
              </a:spcAft>
            </a:pPr>
            <a:r>
              <a:rPr lang="en-US" sz="1400" dirty="0" smtClean="0">
                <a:solidFill>
                  <a:prstClr val="black">
                    <a:lumMod val="85000"/>
                    <a:lumOff val="15000"/>
                  </a:prstClr>
                </a:solidFill>
                <a:cs typeface="Arial" pitchFamily="34" charset="0"/>
              </a:rPr>
              <a:t>Regulation applies standards for common law employees, hours of service and employer aggregation and is based on previous calendar year</a:t>
            </a:r>
            <a:r>
              <a:rPr lang="en-US" sz="1400" u="sng" dirty="0" smtClean="0">
                <a:solidFill>
                  <a:prstClr val="black">
                    <a:lumMod val="85000"/>
                    <a:lumOff val="15000"/>
                  </a:prstClr>
                </a:solidFill>
                <a:cs typeface="Arial" pitchFamily="34" charset="0"/>
              </a:rPr>
              <a:t>.  For 2015 determination, employers may use any consecutive six month period  in 2014 to determine large group status</a:t>
            </a:r>
            <a:r>
              <a:rPr lang="en-US" sz="1400" dirty="0" smtClean="0">
                <a:solidFill>
                  <a:prstClr val="black">
                    <a:lumMod val="85000"/>
                    <a:lumOff val="15000"/>
                  </a:prstClr>
                </a:solidFill>
                <a:cs typeface="Arial" pitchFamily="34" charset="0"/>
              </a:rPr>
              <a:t>. (p. 8573) </a:t>
            </a:r>
          </a:p>
          <a:p>
            <a:r>
              <a:rPr lang="en-US" sz="1400" dirty="0" smtClean="0">
                <a:solidFill>
                  <a:prstClr val="black">
                    <a:lumMod val="85000"/>
                    <a:lumOff val="15000"/>
                  </a:prstClr>
                </a:solidFill>
                <a:cs typeface="Arial" pitchFamily="34" charset="0"/>
              </a:rPr>
              <a:t>Calculate for each month the sum of the number of full-time employees(including seasonal) + non full-time employees(including seasonal) calculated as full time equivalents(FTE).  FTEs  are calculated as the aggregate monthly hours of non full-time employees divided by 120.  Seasonal worker   exception may apply.</a:t>
            </a:r>
          </a:p>
        </p:txBody>
      </p:sp>
      <p:sp>
        <p:nvSpPr>
          <p:cNvPr id="7" name="TextBox 6"/>
          <p:cNvSpPr txBox="1"/>
          <p:nvPr/>
        </p:nvSpPr>
        <p:spPr>
          <a:xfrm>
            <a:off x="776176" y="6241312"/>
            <a:ext cx="7421526" cy="507831"/>
          </a:xfrm>
          <a:prstGeom prst="rect">
            <a:avLst/>
          </a:prstGeom>
          <a:noFill/>
        </p:spPr>
        <p:txBody>
          <a:bodyPr wrap="square" rtlCol="0">
            <a:spAutoFit/>
          </a:bodyPr>
          <a:lstStyle/>
          <a:p>
            <a:r>
              <a:rPr lang="en-US" sz="900" b="1" dirty="0" smtClean="0">
                <a:solidFill>
                  <a:prstClr val="white"/>
                </a:solidFill>
              </a:rPr>
              <a:t>Legal and Tax Advice and Compliance Disclosure</a:t>
            </a:r>
            <a:r>
              <a:rPr lang="en-US" sz="900" dirty="0" smtClean="0">
                <a:solidFill>
                  <a:prstClr val="white"/>
                </a:solidFill>
              </a:rPr>
              <a:t>: The information provided in this document is not intended to advise any company on how it may comply with any provisions of the referenced law or regulations, nor is it otherwise intended to impart any legal or tax advice. If you have any questions about how to comply with this or any other law or regulation, we recommend that you consult with appropriate legal and tax experts.</a:t>
            </a:r>
            <a:endParaRPr lang="en-US" sz="900" dirty="0">
              <a:solidFill>
                <a:prstClr val="white"/>
              </a:solidFill>
            </a:endParaRPr>
          </a:p>
        </p:txBody>
      </p:sp>
      <p:graphicFrame>
        <p:nvGraphicFramePr>
          <p:cNvPr id="155651" name="Object 3"/>
          <p:cNvGraphicFramePr>
            <a:graphicFrameLocks noChangeAspect="1"/>
          </p:cNvGraphicFramePr>
          <p:nvPr/>
        </p:nvGraphicFramePr>
        <p:xfrm>
          <a:off x="257176" y="3240571"/>
          <a:ext cx="8591550" cy="2769704"/>
        </p:xfrm>
        <a:graphic>
          <a:graphicData uri="http://schemas.openxmlformats.org/presentationml/2006/ole">
            <mc:AlternateContent xmlns:mc="http://schemas.openxmlformats.org/markup-compatibility/2006">
              <mc:Choice xmlns:v="urn:schemas-microsoft-com:vml" Requires="v">
                <p:oleObj spid="_x0000_s2066" name="Worksheet" r:id="rId3" imgW="8982168" imgH="2895497" progId="Excel.Sheet.12">
                  <p:embed/>
                </p:oleObj>
              </mc:Choice>
              <mc:Fallback>
                <p:oleObj name="Worksheet" r:id="rId3" imgW="8982168" imgH="2895497" progId="Excel.Sheet.1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7176" y="3240571"/>
                        <a:ext cx="8591550" cy="27697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56003" y="0"/>
            <a:ext cx="8229600" cy="935184"/>
          </a:xfrm>
        </p:spPr>
        <p:txBody>
          <a:bodyPr>
            <a:noAutofit/>
          </a:bodyPr>
          <a:lstStyle/>
          <a:p>
            <a:pPr lvl="0"/>
            <a:r>
              <a:rPr lang="en-US" dirty="0" smtClean="0"/>
              <a:t>2</a:t>
            </a:r>
            <a:r>
              <a:rPr lang="en-US" b="1" dirty="0" smtClean="0"/>
              <a:t>. Do you offer Coverage to Substantially All   </a:t>
            </a:r>
            <a:br>
              <a:rPr lang="en-US" b="1" dirty="0" smtClean="0"/>
            </a:br>
            <a:r>
              <a:rPr lang="en-US" b="1" dirty="0" smtClean="0"/>
              <a:t>     Full-Time Employees?</a:t>
            </a:r>
            <a:r>
              <a:rPr lang="en-US" dirty="0" smtClean="0"/>
              <a:t> </a:t>
            </a:r>
            <a:endParaRPr lang="en-US" dirty="0"/>
          </a:p>
        </p:txBody>
      </p:sp>
      <p:sp>
        <p:nvSpPr>
          <p:cNvPr id="4" name="Slide Number Placeholder 3"/>
          <p:cNvSpPr>
            <a:spLocks noGrp="1"/>
          </p:cNvSpPr>
          <p:nvPr>
            <p:ph type="sldNum" sz="quarter" idx="4"/>
          </p:nvPr>
        </p:nvSpPr>
        <p:spPr/>
        <p:txBody>
          <a:bodyPr/>
          <a:lstStyle/>
          <a:p>
            <a:fld id="{F0188472-25E7-46E3-AF61-F84C3E5C21AF}" type="slidenum">
              <a:rPr lang="en-US" smtClean="0">
                <a:solidFill>
                  <a:prstClr val="black">
                    <a:tint val="75000"/>
                  </a:prstClr>
                </a:solidFill>
              </a:rPr>
              <a:pPr/>
              <a:t>18</a:t>
            </a:fld>
            <a:endParaRPr lang="en-US" dirty="0">
              <a:solidFill>
                <a:prstClr val="black">
                  <a:tint val="75000"/>
                </a:prstClr>
              </a:solidFill>
            </a:endParaRPr>
          </a:p>
        </p:txBody>
      </p:sp>
      <p:sp>
        <p:nvSpPr>
          <p:cNvPr id="8" name="TextBox 7"/>
          <p:cNvSpPr txBox="1"/>
          <p:nvPr/>
        </p:nvSpPr>
        <p:spPr>
          <a:xfrm>
            <a:off x="712381" y="1063256"/>
            <a:ext cx="7963786" cy="3539430"/>
          </a:xfrm>
          <a:prstGeom prst="rect">
            <a:avLst/>
          </a:prstGeom>
          <a:noFill/>
        </p:spPr>
        <p:txBody>
          <a:bodyPr wrap="square" rtlCol="0">
            <a:spAutoFit/>
          </a:bodyPr>
          <a:lstStyle/>
          <a:p>
            <a:pPr marL="0" lvl="2">
              <a:spcAft>
                <a:spcPts val="600"/>
              </a:spcAft>
            </a:pPr>
            <a:r>
              <a:rPr lang="en-US" sz="1600" dirty="0" smtClean="0">
                <a:solidFill>
                  <a:prstClr val="black"/>
                </a:solidFill>
              </a:rPr>
              <a:t>Employers with 50-99 FTEs Report in 2015 and Offer Coverage to 95% of full-time employees in 2016 (p. 8574)</a:t>
            </a:r>
          </a:p>
          <a:p>
            <a:pPr marL="395169" lvl="2" indent="-342900">
              <a:spcAft>
                <a:spcPts val="600"/>
              </a:spcAft>
              <a:buFont typeface="Arial" pitchFamily="34" charset="0"/>
              <a:buChar char="•"/>
            </a:pPr>
            <a:r>
              <a:rPr lang="en-US" sz="1600" dirty="0" smtClean="0">
                <a:solidFill>
                  <a:prstClr val="black"/>
                </a:solidFill>
              </a:rPr>
              <a:t>Employers may avoid penalties for 2015 Plan Year if they certify that they meet eligibility conditions:</a:t>
            </a:r>
          </a:p>
          <a:p>
            <a:pPr marL="852369" lvl="3" indent="-342900">
              <a:spcAft>
                <a:spcPts val="600"/>
              </a:spcAft>
              <a:buFont typeface="Arial" pitchFamily="34" charset="0"/>
              <a:buChar char="•"/>
            </a:pPr>
            <a:r>
              <a:rPr lang="en-US" sz="1600" dirty="0" smtClean="0">
                <a:solidFill>
                  <a:prstClr val="black"/>
                </a:solidFill>
              </a:rPr>
              <a:t>Limited Workforce Size – Determination of size (50-99 FTEs) in accordance with FTE count for “applicable large employer” status.</a:t>
            </a:r>
          </a:p>
          <a:p>
            <a:pPr marL="852369" lvl="3" indent="-342900">
              <a:spcAft>
                <a:spcPts val="600"/>
              </a:spcAft>
              <a:buFont typeface="Arial" pitchFamily="34" charset="0"/>
              <a:buChar char="•"/>
            </a:pPr>
            <a:r>
              <a:rPr lang="en-US" sz="1600" dirty="0" smtClean="0">
                <a:solidFill>
                  <a:prstClr val="black"/>
                </a:solidFill>
              </a:rPr>
              <a:t>Maintenance of workforce and aggregate hours of service – Reduction for bona fide business reasons does not affect eligibility for transition relief.</a:t>
            </a:r>
          </a:p>
          <a:p>
            <a:pPr marL="852369" lvl="3" indent="-342900">
              <a:spcAft>
                <a:spcPts val="600"/>
              </a:spcAft>
              <a:buFont typeface="Arial" pitchFamily="34" charset="0"/>
              <a:buChar char="•"/>
            </a:pPr>
            <a:r>
              <a:rPr lang="en-US" sz="1600" dirty="0" smtClean="0">
                <a:solidFill>
                  <a:prstClr val="black"/>
                </a:solidFill>
              </a:rPr>
              <a:t>Maintenance of previously offered health coverage - contribution ,  coverage and classes.</a:t>
            </a:r>
          </a:p>
          <a:p>
            <a:pPr marL="852369" lvl="3" indent="-342900">
              <a:spcAft>
                <a:spcPts val="600"/>
              </a:spcAft>
              <a:buFont typeface="Arial" pitchFamily="34" charset="0"/>
              <a:buChar char="•"/>
            </a:pPr>
            <a:r>
              <a:rPr lang="en-US" sz="1600" dirty="0" smtClean="0">
                <a:solidFill>
                  <a:prstClr val="black"/>
                </a:solidFill>
              </a:rPr>
              <a:t>Provide certification of eligibility.  (Part of 6056 reporting) </a:t>
            </a:r>
          </a:p>
          <a:p>
            <a:pPr marL="0" lvl="1"/>
            <a:endParaRPr lang="en-US" sz="1600" dirty="0">
              <a:solidFill>
                <a:prstClr val="black"/>
              </a:solidFill>
            </a:endParaRPr>
          </a:p>
        </p:txBody>
      </p:sp>
      <p:sp>
        <p:nvSpPr>
          <p:cNvPr id="7" name="TextBox 6"/>
          <p:cNvSpPr txBox="1"/>
          <p:nvPr/>
        </p:nvSpPr>
        <p:spPr>
          <a:xfrm>
            <a:off x="776176" y="6241312"/>
            <a:ext cx="7421526" cy="507831"/>
          </a:xfrm>
          <a:prstGeom prst="rect">
            <a:avLst/>
          </a:prstGeom>
          <a:noFill/>
        </p:spPr>
        <p:txBody>
          <a:bodyPr wrap="square" rtlCol="0">
            <a:spAutoFit/>
          </a:bodyPr>
          <a:lstStyle/>
          <a:p>
            <a:r>
              <a:rPr lang="en-US" sz="900" b="1" dirty="0" smtClean="0">
                <a:solidFill>
                  <a:prstClr val="white"/>
                </a:solidFill>
              </a:rPr>
              <a:t>Legal and Tax Advice and Compliance Disclosure</a:t>
            </a:r>
            <a:r>
              <a:rPr lang="en-US" sz="900" dirty="0" smtClean="0">
                <a:solidFill>
                  <a:prstClr val="white"/>
                </a:solidFill>
              </a:rPr>
              <a:t>: The information provided in this document is not intended to advise any company on how it may comply with any provisions of the referenced law or regulations, nor is it otherwise intended to impart any legal or tax advice. If you have any questions about how to comply with this or any other law or regulation, we recommend that you consult with appropriate legal and tax experts.</a:t>
            </a:r>
            <a:endParaRPr lang="en-US" sz="900" dirty="0">
              <a:solidFill>
                <a:prstClr val="white"/>
              </a:solidFill>
            </a:endParaRP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56003" y="0"/>
            <a:ext cx="8229600" cy="935184"/>
          </a:xfrm>
        </p:spPr>
        <p:txBody>
          <a:bodyPr>
            <a:noAutofit/>
          </a:bodyPr>
          <a:lstStyle/>
          <a:p>
            <a:pPr lvl="0"/>
            <a:r>
              <a:rPr lang="en-US" dirty="0" smtClean="0"/>
              <a:t>2</a:t>
            </a:r>
            <a:r>
              <a:rPr lang="en-US" b="1" dirty="0" smtClean="0"/>
              <a:t>. Do you offer Coverage to Substantially All   </a:t>
            </a:r>
            <a:br>
              <a:rPr lang="en-US" b="1" dirty="0" smtClean="0"/>
            </a:br>
            <a:r>
              <a:rPr lang="en-US" b="1" dirty="0" smtClean="0"/>
              <a:t>     Full-Time Employees?</a:t>
            </a:r>
            <a:r>
              <a:rPr lang="en-US" dirty="0" smtClean="0"/>
              <a:t> </a:t>
            </a:r>
            <a:endParaRPr lang="en-US" dirty="0"/>
          </a:p>
        </p:txBody>
      </p:sp>
      <p:sp>
        <p:nvSpPr>
          <p:cNvPr id="4" name="Slide Number Placeholder 3"/>
          <p:cNvSpPr>
            <a:spLocks noGrp="1"/>
          </p:cNvSpPr>
          <p:nvPr>
            <p:ph type="sldNum" sz="quarter" idx="4"/>
          </p:nvPr>
        </p:nvSpPr>
        <p:spPr/>
        <p:txBody>
          <a:bodyPr/>
          <a:lstStyle/>
          <a:p>
            <a:fld id="{F0188472-25E7-46E3-AF61-F84C3E5C21AF}" type="slidenum">
              <a:rPr lang="en-US" smtClean="0">
                <a:solidFill>
                  <a:prstClr val="black">
                    <a:tint val="75000"/>
                  </a:prstClr>
                </a:solidFill>
              </a:rPr>
              <a:pPr/>
              <a:t>19</a:t>
            </a:fld>
            <a:endParaRPr lang="en-US" dirty="0">
              <a:solidFill>
                <a:prstClr val="black">
                  <a:tint val="75000"/>
                </a:prstClr>
              </a:solidFill>
            </a:endParaRPr>
          </a:p>
        </p:txBody>
      </p:sp>
      <p:sp>
        <p:nvSpPr>
          <p:cNvPr id="8" name="TextBox 7"/>
          <p:cNvSpPr txBox="1"/>
          <p:nvPr/>
        </p:nvSpPr>
        <p:spPr>
          <a:xfrm>
            <a:off x="712381" y="1063256"/>
            <a:ext cx="7963786" cy="5189113"/>
          </a:xfrm>
          <a:prstGeom prst="rect">
            <a:avLst/>
          </a:prstGeom>
          <a:noFill/>
        </p:spPr>
        <p:txBody>
          <a:bodyPr wrap="square" rtlCol="0">
            <a:spAutoFit/>
          </a:bodyPr>
          <a:lstStyle/>
          <a:p>
            <a:pPr marL="0" lvl="2">
              <a:spcAft>
                <a:spcPts val="600"/>
              </a:spcAft>
            </a:pPr>
            <a:r>
              <a:rPr lang="en-US" sz="1600" dirty="0" smtClean="0">
                <a:solidFill>
                  <a:prstClr val="black"/>
                </a:solidFill>
              </a:rPr>
              <a:t>Employers with 100+ FTEs will offer coverage to 70% of full-time employees in 2015 and 95% in 2016</a:t>
            </a:r>
          </a:p>
          <a:p>
            <a:pPr marL="342900" lvl="1" indent="-342900">
              <a:spcBef>
                <a:spcPct val="20000"/>
              </a:spcBef>
              <a:spcAft>
                <a:spcPts val="400"/>
              </a:spcAft>
              <a:buFont typeface="Arial" pitchFamily="34" charset="0"/>
              <a:buChar char="•"/>
            </a:pPr>
            <a:r>
              <a:rPr lang="en-US" sz="1600" dirty="0" smtClean="0">
                <a:solidFill>
                  <a:prstClr val="black"/>
                </a:solidFill>
              </a:rPr>
              <a:t>Review coverage eligibility criteria and employee status according to ACA specifications.</a:t>
            </a:r>
          </a:p>
          <a:p>
            <a:pPr marL="685720" lvl="3" indent="-342900">
              <a:spcBef>
                <a:spcPct val="20000"/>
              </a:spcBef>
              <a:spcAft>
                <a:spcPts val="400"/>
              </a:spcAft>
              <a:buFont typeface="Arial" pitchFamily="34" charset="0"/>
              <a:buChar char="•"/>
            </a:pPr>
            <a:r>
              <a:rPr lang="en-US" sz="1600" dirty="0" smtClean="0">
                <a:solidFill>
                  <a:prstClr val="black"/>
                </a:solidFill>
              </a:rPr>
              <a:t>Full-Time Employee:  Position is defined as full-time with the expectation that employee will work an average of 30 or more hours per week.</a:t>
            </a:r>
          </a:p>
          <a:p>
            <a:pPr marL="685720" lvl="3" indent="-342900">
              <a:spcBef>
                <a:spcPct val="20000"/>
              </a:spcBef>
              <a:spcAft>
                <a:spcPts val="400"/>
              </a:spcAft>
              <a:buFont typeface="Arial" pitchFamily="34" charset="0"/>
              <a:buChar char="•"/>
            </a:pPr>
            <a:r>
              <a:rPr lang="en-US" sz="1600" dirty="0" smtClean="0">
                <a:solidFill>
                  <a:prstClr val="black"/>
                </a:solidFill>
              </a:rPr>
              <a:t>Variable Hour Employee:  Employer cannot determine if position is “reasonably expected” to average 30 or more hours per week and can utilize a safe harbor look-back measurement period to determine if employee is full-time.  </a:t>
            </a:r>
          </a:p>
          <a:p>
            <a:pPr marL="685720" lvl="3" indent="-342900">
              <a:spcBef>
                <a:spcPct val="20000"/>
              </a:spcBef>
              <a:spcAft>
                <a:spcPts val="400"/>
              </a:spcAft>
              <a:buFont typeface="Arial" pitchFamily="34" charset="0"/>
              <a:buChar char="•"/>
            </a:pPr>
            <a:r>
              <a:rPr lang="en-US" sz="1600" dirty="0" smtClean="0">
                <a:solidFill>
                  <a:prstClr val="black"/>
                </a:solidFill>
              </a:rPr>
              <a:t>Seasonal Employee: Position occurs during the same season each year and is less than 6 months in duration (Final Regulations).  Positions determined to be seasonal can be subject to a look-back measurement period if applicable. </a:t>
            </a:r>
          </a:p>
          <a:p>
            <a:pPr marL="685720" lvl="3" indent="-342900">
              <a:spcBef>
                <a:spcPct val="20000"/>
              </a:spcBef>
              <a:spcAft>
                <a:spcPts val="400"/>
              </a:spcAft>
              <a:buFont typeface="Arial" pitchFamily="34" charset="0"/>
              <a:buChar char="•"/>
            </a:pPr>
            <a:r>
              <a:rPr lang="en-US" sz="1600" dirty="0" smtClean="0">
                <a:solidFill>
                  <a:prstClr val="black"/>
                </a:solidFill>
              </a:rPr>
              <a:t>Part-Time Employee: Position is defined as not full-time with the expectation that employee will always work less than 30 hours  per week and is not a variable hour or seasonal employee.</a:t>
            </a:r>
          </a:p>
          <a:p>
            <a:pPr marL="342900" lvl="1" indent="-342900">
              <a:spcBef>
                <a:spcPct val="20000"/>
              </a:spcBef>
              <a:spcAft>
                <a:spcPts val="400"/>
              </a:spcAft>
              <a:buFont typeface="Arial" pitchFamily="34" charset="0"/>
              <a:buChar char="•"/>
            </a:pPr>
            <a:r>
              <a:rPr lang="en-US" sz="1600" dirty="0" smtClean="0">
                <a:solidFill>
                  <a:prstClr val="black"/>
                </a:solidFill>
              </a:rPr>
              <a:t>Identify Variable Hour and Seasonal Employees and evaluate full-time status using:</a:t>
            </a:r>
          </a:p>
          <a:p>
            <a:pPr marL="860304" lvl="4" indent="-342900">
              <a:spcAft>
                <a:spcPts val="400"/>
              </a:spcAft>
              <a:buFont typeface="Arial" pitchFamily="34" charset="0"/>
              <a:buChar char="•"/>
            </a:pPr>
            <a:r>
              <a:rPr lang="en-US" sz="1600" dirty="0" smtClean="0">
                <a:solidFill>
                  <a:prstClr val="black"/>
                </a:solidFill>
              </a:rPr>
              <a:t>Monthly Measurement. OR</a:t>
            </a:r>
          </a:p>
          <a:p>
            <a:pPr marL="860304" lvl="4" indent="-342900">
              <a:spcAft>
                <a:spcPts val="400"/>
              </a:spcAft>
              <a:buFont typeface="Arial" pitchFamily="34" charset="0"/>
              <a:buChar char="•"/>
            </a:pPr>
            <a:r>
              <a:rPr lang="en-US" sz="1600" dirty="0" smtClean="0">
                <a:solidFill>
                  <a:prstClr val="black"/>
                </a:solidFill>
              </a:rPr>
              <a:t>Optional Look-Back Measurement Safe Harbor.</a:t>
            </a:r>
          </a:p>
        </p:txBody>
      </p:sp>
      <p:sp>
        <p:nvSpPr>
          <p:cNvPr id="7" name="TextBox 6"/>
          <p:cNvSpPr txBox="1"/>
          <p:nvPr/>
        </p:nvSpPr>
        <p:spPr>
          <a:xfrm>
            <a:off x="776176" y="6241312"/>
            <a:ext cx="7421526" cy="507831"/>
          </a:xfrm>
          <a:prstGeom prst="rect">
            <a:avLst/>
          </a:prstGeom>
          <a:noFill/>
        </p:spPr>
        <p:txBody>
          <a:bodyPr wrap="square" rtlCol="0">
            <a:spAutoFit/>
          </a:bodyPr>
          <a:lstStyle/>
          <a:p>
            <a:r>
              <a:rPr lang="en-US" sz="900" b="1" dirty="0" smtClean="0">
                <a:solidFill>
                  <a:prstClr val="white"/>
                </a:solidFill>
              </a:rPr>
              <a:t>Legal and Tax Advice and Compliance Disclosure</a:t>
            </a:r>
            <a:r>
              <a:rPr lang="en-US" sz="900" dirty="0" smtClean="0">
                <a:solidFill>
                  <a:prstClr val="white"/>
                </a:solidFill>
              </a:rPr>
              <a:t>: The information provided in this document is not intended to advise any company on how it may comply with any provisions of the referenced law or regulations, nor is it otherwise intended to impart any legal or tax advice. If you have any questions about how to comply with this or any other law or regulation, we recommend that you consult with appropriate legal and tax experts.</a:t>
            </a:r>
            <a:endParaRPr lang="en-US" sz="900" dirty="0">
              <a:solidFill>
                <a:prstClr val="white"/>
              </a:solidFill>
            </a:endParaRP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chemeClr val="bg2">
              <a:lumMod val="50000"/>
            </a:schemeClr>
          </a:solidFill>
          <a:ln w="28575">
            <a:solidFill>
              <a:schemeClr val="tx1"/>
            </a:solidFill>
          </a:ln>
        </p:spPr>
        <p:txBody>
          <a:bodyPr/>
          <a:lstStyle/>
          <a:p>
            <a:r>
              <a:rPr lang="en-US" dirty="0" smtClean="0"/>
              <a:t>Today’s Agenda</a:t>
            </a:r>
            <a:endParaRPr lang="en-US" dirty="0"/>
          </a:p>
        </p:txBody>
      </p:sp>
      <p:sp>
        <p:nvSpPr>
          <p:cNvPr id="3" name="Content Placeholder 2"/>
          <p:cNvSpPr>
            <a:spLocks noGrp="1"/>
          </p:cNvSpPr>
          <p:nvPr>
            <p:ph sz="half" idx="1"/>
          </p:nvPr>
        </p:nvSpPr>
        <p:spPr/>
        <p:txBody>
          <a:bodyPr>
            <a:normAutofit lnSpcReduction="10000"/>
          </a:bodyPr>
          <a:lstStyle/>
          <a:p>
            <a:r>
              <a:rPr lang="en-US" dirty="0" smtClean="0"/>
              <a:t>Review of </a:t>
            </a:r>
            <a:r>
              <a:rPr lang="en-US" smtClean="0"/>
              <a:t>ACA Requirements &amp; Changes </a:t>
            </a:r>
            <a:r>
              <a:rPr lang="en-US" dirty="0" smtClean="0"/>
              <a:t>in State Law for PERS </a:t>
            </a:r>
          </a:p>
          <a:p>
            <a:r>
              <a:rPr lang="en-US" dirty="0" smtClean="0"/>
              <a:t>Implementation Considerations </a:t>
            </a:r>
          </a:p>
          <a:p>
            <a:r>
              <a:rPr lang="en-US" dirty="0" smtClean="0"/>
              <a:t>ACA Q&amp;A</a:t>
            </a:r>
          </a:p>
          <a:p>
            <a:r>
              <a:rPr lang="en-US" dirty="0" smtClean="0"/>
              <a:t>ACA New Hire </a:t>
            </a:r>
            <a:r>
              <a:rPr lang="en-US" dirty="0" err="1" smtClean="0"/>
              <a:t>Eligiblity</a:t>
            </a:r>
            <a:r>
              <a:rPr lang="en-US" dirty="0" smtClean="0"/>
              <a:t> Process</a:t>
            </a:r>
          </a:p>
          <a:p>
            <a:r>
              <a:rPr lang="en-US" dirty="0" smtClean="0"/>
              <a:t>ACA Reporting</a:t>
            </a:r>
          </a:p>
          <a:p>
            <a:pPr marL="11113" indent="0">
              <a:buNone/>
            </a:pPr>
            <a:endParaRPr lang="en-US" dirty="0"/>
          </a:p>
        </p:txBody>
      </p:sp>
      <p:pic>
        <p:nvPicPr>
          <p:cNvPr id="5" name="Picture 2" descr="http://blog.freedmaxick.com/Portals/108075/images/affordable%20care%20act.png"/>
          <p:cNvPicPr>
            <a:picLocks noGrp="1" noChangeAspect="1" noChangeArrowheads="1"/>
          </p:cNvPicPr>
          <p:nvPr>
            <p:ph sz="half" idx="2"/>
          </p:nvPr>
        </p:nvPicPr>
        <p:blipFill>
          <a:blip r:embed="rId3">
            <a:extLst>
              <a:ext uri="{28A0092B-C50C-407E-A947-70E740481C1C}">
                <a14:useLocalDpi xmlns:a14="http://schemas.microsoft.com/office/drawing/2010/main" val="0"/>
              </a:ext>
            </a:extLst>
          </a:blip>
          <a:srcRect/>
          <a:stretch>
            <a:fillRect/>
          </a:stretch>
        </p:blipFill>
        <p:spPr bwMode="auto">
          <a:xfrm>
            <a:off x="4897848" y="1600200"/>
            <a:ext cx="3539303" cy="452596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3860339"/>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56003" y="0"/>
            <a:ext cx="8229600" cy="935184"/>
          </a:xfrm>
        </p:spPr>
        <p:txBody>
          <a:bodyPr>
            <a:noAutofit/>
          </a:bodyPr>
          <a:lstStyle/>
          <a:p>
            <a:pPr lvl="0"/>
            <a:r>
              <a:rPr lang="en-US" dirty="0" smtClean="0"/>
              <a:t>2</a:t>
            </a:r>
            <a:r>
              <a:rPr lang="en-US" b="1" dirty="0" smtClean="0"/>
              <a:t>. Do you offer Coverage to Substantially (95%) All   </a:t>
            </a:r>
            <a:br>
              <a:rPr lang="en-US" b="1" dirty="0" smtClean="0"/>
            </a:br>
            <a:r>
              <a:rPr lang="en-US" b="1" dirty="0" smtClean="0"/>
              <a:t>     Full-Time Employees?</a:t>
            </a:r>
            <a:r>
              <a:rPr lang="en-US" dirty="0" smtClean="0"/>
              <a:t> </a:t>
            </a:r>
            <a:endParaRPr lang="en-US" dirty="0"/>
          </a:p>
        </p:txBody>
      </p:sp>
      <p:sp>
        <p:nvSpPr>
          <p:cNvPr id="3" name="Content Placeholder 2"/>
          <p:cNvSpPr>
            <a:spLocks noGrp="1"/>
          </p:cNvSpPr>
          <p:nvPr>
            <p:ph idx="1"/>
          </p:nvPr>
        </p:nvSpPr>
        <p:spPr>
          <a:xfrm>
            <a:off x="595606" y="1233377"/>
            <a:ext cx="7980362" cy="4892786"/>
          </a:xfrm>
        </p:spPr>
        <p:txBody>
          <a:bodyPr>
            <a:noAutofit/>
          </a:bodyPr>
          <a:lstStyle/>
          <a:p>
            <a:pPr marL="354011" indent="-342900">
              <a:spcBef>
                <a:spcPts val="0"/>
              </a:spcBef>
              <a:spcAft>
                <a:spcPts val="600"/>
              </a:spcAft>
              <a:buAutoNum type="alphaLcPeriod"/>
            </a:pPr>
            <a:r>
              <a:rPr lang="en-US" sz="1400" dirty="0" smtClean="0"/>
              <a:t>Safe Harbor Periods(If applicable) - Employers may utilize optional safe-harbor time period to determine full-time status of both on-going and new employees. </a:t>
            </a:r>
          </a:p>
          <a:p>
            <a:pPr lvl="3">
              <a:spcBef>
                <a:spcPts val="0"/>
              </a:spcBef>
              <a:spcAft>
                <a:spcPts val="600"/>
              </a:spcAft>
            </a:pPr>
            <a:r>
              <a:rPr lang="en-US" sz="1300" b="1" dirty="0" smtClean="0"/>
              <a:t>Standard Measurement Period</a:t>
            </a:r>
            <a:r>
              <a:rPr lang="en-US" sz="1300" dirty="0" smtClean="0"/>
              <a:t> -  Time period of between 3 &amp; 12 consecutive months  where employer tracks on-going employees’ hours  of service and determines if employees works an average of 30 hours per week and are considered full-time.  Employer also uses “Initial Measurement Period” for new employees.  </a:t>
            </a:r>
          </a:p>
          <a:p>
            <a:pPr lvl="4">
              <a:spcBef>
                <a:spcPts val="0"/>
              </a:spcBef>
              <a:spcAft>
                <a:spcPts val="600"/>
              </a:spcAft>
            </a:pPr>
            <a:r>
              <a:rPr lang="en-US" sz="1300" dirty="0" smtClean="0"/>
              <a:t>For 2015 Stability Periods, employers may adopt a shorter measurement period of not less than six consecutive months, that begins no later than July 1, 2014 and ends not earlier than 90 days prior to first day of 2015 plan year.</a:t>
            </a:r>
          </a:p>
          <a:p>
            <a:pPr lvl="3">
              <a:spcBef>
                <a:spcPts val="0"/>
              </a:spcBef>
              <a:spcAft>
                <a:spcPts val="600"/>
              </a:spcAft>
            </a:pPr>
            <a:r>
              <a:rPr lang="en-US" sz="1300" b="1" dirty="0" smtClean="0"/>
              <a:t>Administrative Period</a:t>
            </a:r>
            <a:r>
              <a:rPr lang="en-US" sz="1300" dirty="0" smtClean="0"/>
              <a:t>: Optional time period between Measurement and Stability periods to calculate full-time status, communicate status to employee and conduct open enrollment. Standard Administrative period cannot exceed 90 days. The combined length of Initial Measurement Period + Administrative period for New Employees, determined to be full-time, cannot exceed the first of the month following new employee’s one-year anniversary from hire date.</a:t>
            </a:r>
          </a:p>
          <a:p>
            <a:pPr lvl="3">
              <a:spcBef>
                <a:spcPts val="0"/>
              </a:spcBef>
              <a:spcAft>
                <a:spcPts val="600"/>
              </a:spcAft>
            </a:pPr>
            <a:r>
              <a:rPr lang="en-US" sz="1300" b="1" dirty="0" smtClean="0"/>
              <a:t>Stability Period</a:t>
            </a:r>
            <a:r>
              <a:rPr lang="en-US" sz="1300" dirty="0" smtClean="0"/>
              <a:t>: Time period of not less than 6 months that employees determined to be full-time during the Standard measurement period are offered full-time coverage. Corresponds to the plan year.</a:t>
            </a:r>
          </a:p>
          <a:p>
            <a:pPr marL="342820" lvl="1" indent="-342820">
              <a:spcBef>
                <a:spcPts val="0"/>
              </a:spcBef>
              <a:spcAft>
                <a:spcPts val="600"/>
              </a:spcAft>
              <a:buNone/>
            </a:pPr>
            <a:r>
              <a:rPr lang="en-US" dirty="0" smtClean="0">
                <a:solidFill>
                  <a:srgbClr val="0070C0"/>
                </a:solidFill>
              </a:rPr>
              <a:t>b.     </a:t>
            </a:r>
            <a:r>
              <a:rPr lang="en-US" dirty="0" smtClean="0"/>
              <a:t>Employers may use unique look-back measurement periods for the following categories of employees but must apply criteria uniformly to all employees within category:</a:t>
            </a:r>
          </a:p>
          <a:p>
            <a:pPr marL="685640" lvl="3" indent="-342820">
              <a:spcBef>
                <a:spcPts val="0"/>
              </a:spcBef>
              <a:spcAft>
                <a:spcPts val="300"/>
              </a:spcAft>
              <a:buFont typeface="Arial" pitchFamily="34" charset="0"/>
              <a:buChar char="•"/>
            </a:pPr>
            <a:r>
              <a:rPr lang="en-US" sz="1200" dirty="0" smtClean="0"/>
              <a:t>Salaried or Hourly.</a:t>
            </a:r>
          </a:p>
          <a:p>
            <a:pPr marL="685640" lvl="3" indent="-342820">
              <a:spcBef>
                <a:spcPts val="0"/>
              </a:spcBef>
              <a:spcAft>
                <a:spcPts val="300"/>
              </a:spcAft>
              <a:buFont typeface="Arial" pitchFamily="34" charset="0"/>
              <a:buChar char="•"/>
            </a:pPr>
            <a:r>
              <a:rPr lang="en-US" sz="1200" dirty="0" smtClean="0"/>
              <a:t>Employees whose primary places of employment are in different states.</a:t>
            </a:r>
          </a:p>
          <a:p>
            <a:pPr marL="685640" lvl="3" indent="-342820">
              <a:spcBef>
                <a:spcPts val="0"/>
              </a:spcBef>
              <a:spcAft>
                <a:spcPts val="300"/>
              </a:spcAft>
              <a:buFont typeface="Arial" pitchFamily="34" charset="0"/>
              <a:buChar char="•"/>
            </a:pPr>
            <a:r>
              <a:rPr lang="en-US" sz="1200" dirty="0" smtClean="0"/>
              <a:t>Collectively bargained and non-collectively bargained employees.</a:t>
            </a:r>
          </a:p>
          <a:p>
            <a:pPr marL="685640" lvl="3" indent="-342820">
              <a:spcBef>
                <a:spcPts val="0"/>
              </a:spcBef>
              <a:spcAft>
                <a:spcPts val="300"/>
              </a:spcAft>
              <a:buFont typeface="Arial" pitchFamily="34" charset="0"/>
              <a:buChar char="•"/>
            </a:pPr>
            <a:r>
              <a:rPr lang="en-US" sz="1200" dirty="0" smtClean="0"/>
              <a:t>Employees covered by separate collective bargaining agreements.</a:t>
            </a:r>
            <a:endParaRPr lang="en-US" sz="1600" dirty="0" smtClean="0"/>
          </a:p>
        </p:txBody>
      </p:sp>
      <p:sp>
        <p:nvSpPr>
          <p:cNvPr id="4" name="Slide Number Placeholder 3"/>
          <p:cNvSpPr>
            <a:spLocks noGrp="1"/>
          </p:cNvSpPr>
          <p:nvPr>
            <p:ph type="sldNum" sz="quarter" idx="4"/>
          </p:nvPr>
        </p:nvSpPr>
        <p:spPr/>
        <p:txBody>
          <a:bodyPr/>
          <a:lstStyle/>
          <a:p>
            <a:fld id="{F0188472-25E7-46E3-AF61-F84C3E5C21AF}" type="slidenum">
              <a:rPr lang="en-US" smtClean="0">
                <a:solidFill>
                  <a:prstClr val="black">
                    <a:tint val="75000"/>
                  </a:prstClr>
                </a:solidFill>
              </a:rPr>
              <a:pPr/>
              <a:t>20</a:t>
            </a:fld>
            <a:endParaRPr lang="en-US" dirty="0">
              <a:solidFill>
                <a:prstClr val="black">
                  <a:tint val="75000"/>
                </a:prstClr>
              </a:solidFill>
            </a:endParaRPr>
          </a:p>
        </p:txBody>
      </p:sp>
      <p:sp>
        <p:nvSpPr>
          <p:cNvPr id="6" name="TextBox 5"/>
          <p:cNvSpPr txBox="1"/>
          <p:nvPr/>
        </p:nvSpPr>
        <p:spPr>
          <a:xfrm>
            <a:off x="776176" y="6241312"/>
            <a:ext cx="7421526" cy="507831"/>
          </a:xfrm>
          <a:prstGeom prst="rect">
            <a:avLst/>
          </a:prstGeom>
          <a:noFill/>
        </p:spPr>
        <p:txBody>
          <a:bodyPr wrap="square" rtlCol="0">
            <a:spAutoFit/>
          </a:bodyPr>
          <a:lstStyle/>
          <a:p>
            <a:r>
              <a:rPr lang="en-US" sz="900" b="1" dirty="0" smtClean="0">
                <a:solidFill>
                  <a:prstClr val="white"/>
                </a:solidFill>
              </a:rPr>
              <a:t>Legal and Tax Advice and Compliance Disclosure</a:t>
            </a:r>
            <a:r>
              <a:rPr lang="en-US" sz="900" dirty="0" smtClean="0">
                <a:solidFill>
                  <a:prstClr val="white"/>
                </a:solidFill>
              </a:rPr>
              <a:t>: The information provided in this document is not intended to advise any company on how it may comply with any provisions of the referenced law or regulations, nor it is otherwise intended to impart any legal or tax advice. If you have any questions about how to comply with this or any other law or regulation, we recommend that you consult with appropriate legal and tax experts.</a:t>
            </a:r>
            <a:endParaRPr lang="en-US" sz="900" dirty="0">
              <a:solidFill>
                <a:prstClr val="white"/>
              </a:solidFill>
            </a:endParaRP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56003" y="0"/>
            <a:ext cx="8229600" cy="935184"/>
          </a:xfrm>
        </p:spPr>
        <p:txBody>
          <a:bodyPr>
            <a:noAutofit/>
          </a:bodyPr>
          <a:lstStyle/>
          <a:p>
            <a:pPr lvl="0"/>
            <a:r>
              <a:rPr lang="en-US" dirty="0" smtClean="0"/>
              <a:t>2. Do you offer Coverage to Substantially All   </a:t>
            </a:r>
            <a:br>
              <a:rPr lang="en-US" dirty="0" smtClean="0"/>
            </a:br>
            <a:r>
              <a:rPr lang="en-US" dirty="0" smtClean="0"/>
              <a:t>     Full-Time Employees? </a:t>
            </a:r>
            <a:endParaRPr lang="en-US" dirty="0"/>
          </a:p>
        </p:txBody>
      </p:sp>
      <p:sp>
        <p:nvSpPr>
          <p:cNvPr id="3" name="Content Placeholder 2"/>
          <p:cNvSpPr>
            <a:spLocks noGrp="1"/>
          </p:cNvSpPr>
          <p:nvPr>
            <p:ph idx="1"/>
          </p:nvPr>
        </p:nvSpPr>
        <p:spPr>
          <a:xfrm>
            <a:off x="600796" y="1265274"/>
            <a:ext cx="8113712" cy="5146159"/>
          </a:xfrm>
        </p:spPr>
        <p:txBody>
          <a:bodyPr>
            <a:normAutofit/>
          </a:bodyPr>
          <a:lstStyle/>
          <a:p>
            <a:pPr marL="354011" indent="-342900">
              <a:spcBef>
                <a:spcPts val="0"/>
              </a:spcBef>
              <a:spcAft>
                <a:spcPts val="600"/>
              </a:spcAft>
            </a:pPr>
            <a:r>
              <a:rPr lang="en-US" sz="1400" dirty="0" smtClean="0"/>
              <a:t>Common Law Employee Standard applies where worker is considered an employee if the employer determines the type of work completed and also how it is completed.  </a:t>
            </a:r>
          </a:p>
          <a:p>
            <a:pPr marL="354011" indent="-342900">
              <a:spcBef>
                <a:spcPts val="0"/>
              </a:spcBef>
              <a:spcAft>
                <a:spcPts val="600"/>
              </a:spcAft>
            </a:pPr>
            <a:r>
              <a:rPr lang="en-US" sz="1400" dirty="0" smtClean="0"/>
              <a:t>Rehire Rules - Employees are considered on-going if they have completed a full standard measurement period.  Rehired employees can be considered new if they have no hours of services for 13 weeks (26 weeks for Educational Institutions) or if rehired employee’s break in service is between 4-13 weeks (4-26 weeks for Educational), you may treat as new employee if break exceeds the length of prior service. Employer may restart measurement periods for new employees.</a:t>
            </a:r>
          </a:p>
          <a:p>
            <a:pPr marL="342820" lvl="1" indent="-342820">
              <a:spcBef>
                <a:spcPct val="20000"/>
              </a:spcBef>
              <a:spcAft>
                <a:spcPts val="600"/>
              </a:spcAft>
              <a:buFont typeface="Arial" pitchFamily="34" charset="0"/>
              <a:buChar char="•"/>
            </a:pPr>
            <a:r>
              <a:rPr lang="en-US" dirty="0" smtClean="0"/>
              <a:t>Hours of Service - Based on hours for which employee is paid or, is entitled to be paid for time when no duties are performed.  The hours of service definitions are used both in determining applicable large employer group status and full-time employee status in relation to employer shared responsibility requirements. Regulation contains various exclusions and calculations that affect certain students, volunteers, adjunct faculty, on-call staff and others. </a:t>
            </a:r>
          </a:p>
          <a:p>
            <a:pPr marL="342820" lvl="1" indent="-342820">
              <a:spcBef>
                <a:spcPct val="20000"/>
              </a:spcBef>
              <a:spcAft>
                <a:spcPts val="600"/>
              </a:spcAft>
              <a:buFont typeface="Arial" pitchFamily="34" charset="0"/>
              <a:buChar char="•"/>
            </a:pPr>
            <a:r>
              <a:rPr lang="en-US" dirty="0" smtClean="0"/>
              <a:t>Employers track hourly employees based on actual hours and may apply equivalency methods for non-hourly employees based on days (8 hrs) or weeks (40 hours).</a:t>
            </a:r>
          </a:p>
          <a:p>
            <a:pPr marL="342820" lvl="1" indent="-342820">
              <a:spcBef>
                <a:spcPct val="20000"/>
              </a:spcBef>
              <a:spcAft>
                <a:spcPts val="600"/>
              </a:spcAft>
              <a:buFont typeface="Arial" pitchFamily="34" charset="0"/>
              <a:buChar char="•"/>
            </a:pPr>
            <a:r>
              <a:rPr lang="en-US" dirty="0" smtClean="0"/>
              <a:t> Educational institution employees hours of service are based on hours worked during expected operating months. (school year)</a:t>
            </a:r>
          </a:p>
          <a:p>
            <a:pPr marL="342820" lvl="1" indent="-342820">
              <a:spcBef>
                <a:spcPct val="20000"/>
              </a:spcBef>
              <a:spcAft>
                <a:spcPts val="600"/>
              </a:spcAft>
              <a:buFont typeface="Arial" pitchFamily="34" charset="0"/>
              <a:buChar char="•"/>
            </a:pPr>
            <a:endParaRPr lang="en-US" sz="1600" dirty="0" smtClean="0"/>
          </a:p>
          <a:p>
            <a:pPr marL="342820" lvl="1" indent="-342820">
              <a:spcBef>
                <a:spcPct val="20000"/>
              </a:spcBef>
              <a:spcAft>
                <a:spcPts val="600"/>
              </a:spcAft>
              <a:buFont typeface="Arial" pitchFamily="34" charset="0"/>
              <a:buChar char="•"/>
            </a:pPr>
            <a:endParaRPr lang="en-US" dirty="0" smtClean="0"/>
          </a:p>
          <a:p>
            <a:pPr marL="518990" lvl="2" indent="-342820">
              <a:spcBef>
                <a:spcPct val="20000"/>
              </a:spcBef>
              <a:spcAft>
                <a:spcPts val="600"/>
              </a:spcAft>
              <a:buFont typeface="Arial" pitchFamily="34" charset="0"/>
              <a:buChar char="•"/>
            </a:pPr>
            <a:endParaRPr lang="en-US" sz="1600" dirty="0" smtClean="0"/>
          </a:p>
        </p:txBody>
      </p:sp>
      <p:sp>
        <p:nvSpPr>
          <p:cNvPr id="4" name="Slide Number Placeholder 3"/>
          <p:cNvSpPr>
            <a:spLocks noGrp="1"/>
          </p:cNvSpPr>
          <p:nvPr>
            <p:ph type="sldNum" sz="quarter" idx="4"/>
          </p:nvPr>
        </p:nvSpPr>
        <p:spPr/>
        <p:txBody>
          <a:bodyPr/>
          <a:lstStyle/>
          <a:p>
            <a:fld id="{F0188472-25E7-46E3-AF61-F84C3E5C21AF}" type="slidenum">
              <a:rPr lang="en-US" smtClean="0">
                <a:solidFill>
                  <a:prstClr val="black">
                    <a:tint val="75000"/>
                  </a:prstClr>
                </a:solidFill>
              </a:rPr>
              <a:pPr/>
              <a:t>21</a:t>
            </a:fld>
            <a:endParaRPr lang="en-US" dirty="0">
              <a:solidFill>
                <a:prstClr val="black">
                  <a:tint val="75000"/>
                </a:prstClr>
              </a:solidFill>
            </a:endParaRPr>
          </a:p>
        </p:txBody>
      </p:sp>
      <p:sp>
        <p:nvSpPr>
          <p:cNvPr id="6" name="TextBox 5"/>
          <p:cNvSpPr txBox="1"/>
          <p:nvPr/>
        </p:nvSpPr>
        <p:spPr>
          <a:xfrm>
            <a:off x="776176" y="6241312"/>
            <a:ext cx="7421526" cy="507831"/>
          </a:xfrm>
          <a:prstGeom prst="rect">
            <a:avLst/>
          </a:prstGeom>
          <a:noFill/>
        </p:spPr>
        <p:txBody>
          <a:bodyPr wrap="square" rtlCol="0">
            <a:spAutoFit/>
          </a:bodyPr>
          <a:lstStyle/>
          <a:p>
            <a:r>
              <a:rPr lang="en-US" sz="900" b="1" dirty="0" smtClean="0">
                <a:solidFill>
                  <a:prstClr val="white"/>
                </a:solidFill>
              </a:rPr>
              <a:t>Legal and Tax Advice and Compliance Disclosure</a:t>
            </a:r>
            <a:r>
              <a:rPr lang="en-US" sz="900" dirty="0" smtClean="0">
                <a:solidFill>
                  <a:prstClr val="white"/>
                </a:solidFill>
              </a:rPr>
              <a:t>: The information provided in this document is not intended to advise any company on how it may comply with any provisions of the referenced law or regulations, nor it is otherwise intended to impart any legal or tax advice. If you have any questions about how to comply with this or any other law or regulation, we recommend that you consult with appropriate legal and tax experts.</a:t>
            </a:r>
            <a:endParaRPr lang="en-US" sz="900" dirty="0">
              <a:solidFill>
                <a:prstClr val="white"/>
              </a:solidFill>
            </a:endParaRP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56003" y="0"/>
            <a:ext cx="8229600" cy="935184"/>
          </a:xfrm>
        </p:spPr>
        <p:txBody>
          <a:bodyPr>
            <a:noAutofit/>
          </a:bodyPr>
          <a:lstStyle/>
          <a:p>
            <a:pPr lvl="0"/>
            <a:r>
              <a:rPr lang="en-US" dirty="0" smtClean="0"/>
              <a:t>2. </a:t>
            </a:r>
            <a:r>
              <a:rPr lang="en-US" b="1" dirty="0" smtClean="0"/>
              <a:t>Do you offer Coverage to Substantially All   </a:t>
            </a:r>
            <a:br>
              <a:rPr lang="en-US" b="1" dirty="0" smtClean="0"/>
            </a:br>
            <a:r>
              <a:rPr lang="en-US" b="1" dirty="0" smtClean="0"/>
              <a:t>     Full-Time Employees?</a:t>
            </a:r>
            <a:r>
              <a:rPr lang="en-US" dirty="0" smtClean="0"/>
              <a:t> </a:t>
            </a:r>
            <a:endParaRPr lang="en-US" dirty="0"/>
          </a:p>
        </p:txBody>
      </p:sp>
      <p:sp>
        <p:nvSpPr>
          <p:cNvPr id="4" name="Slide Number Placeholder 3"/>
          <p:cNvSpPr>
            <a:spLocks noGrp="1"/>
          </p:cNvSpPr>
          <p:nvPr>
            <p:ph type="sldNum" sz="quarter" idx="4"/>
          </p:nvPr>
        </p:nvSpPr>
        <p:spPr/>
        <p:txBody>
          <a:bodyPr/>
          <a:lstStyle/>
          <a:p>
            <a:fld id="{F0188472-25E7-46E3-AF61-F84C3E5C21AF}" type="slidenum">
              <a:rPr lang="en-US" smtClean="0">
                <a:solidFill>
                  <a:prstClr val="black">
                    <a:tint val="75000"/>
                  </a:prstClr>
                </a:solidFill>
              </a:rPr>
              <a:pPr/>
              <a:t>22</a:t>
            </a:fld>
            <a:endParaRPr lang="en-US" dirty="0">
              <a:solidFill>
                <a:prstClr val="black">
                  <a:tint val="75000"/>
                </a:prstClr>
              </a:solidFill>
            </a:endParaRPr>
          </a:p>
        </p:txBody>
      </p:sp>
      <p:sp>
        <p:nvSpPr>
          <p:cNvPr id="6" name="TextBox 5"/>
          <p:cNvSpPr txBox="1"/>
          <p:nvPr/>
        </p:nvSpPr>
        <p:spPr>
          <a:xfrm>
            <a:off x="776176" y="6241312"/>
            <a:ext cx="7421526" cy="507831"/>
          </a:xfrm>
          <a:prstGeom prst="rect">
            <a:avLst/>
          </a:prstGeom>
          <a:noFill/>
        </p:spPr>
        <p:txBody>
          <a:bodyPr wrap="square" rtlCol="0">
            <a:spAutoFit/>
          </a:bodyPr>
          <a:lstStyle/>
          <a:p>
            <a:r>
              <a:rPr lang="en-US" sz="900" b="1" dirty="0" smtClean="0">
                <a:solidFill>
                  <a:prstClr val="white"/>
                </a:solidFill>
              </a:rPr>
              <a:t>Legal and Tax Advice and Compliance Disclosure</a:t>
            </a:r>
            <a:r>
              <a:rPr lang="en-US" sz="900" dirty="0" smtClean="0">
                <a:solidFill>
                  <a:prstClr val="white"/>
                </a:solidFill>
              </a:rPr>
              <a:t>: The information provided in this document is not intended to advise any company on how it may comply with any provisions of the referenced law or regulations, nor it is otherwise intended to impart any legal or tax advice. If you have any questions about how to comply with this or any other law or regulation, we recommend that you consult with appropriate legal and tax experts.</a:t>
            </a:r>
            <a:endParaRPr lang="en-US" sz="900" dirty="0">
              <a:solidFill>
                <a:prstClr val="white"/>
              </a:solidFill>
            </a:endParaRPr>
          </a:p>
        </p:txBody>
      </p:sp>
      <p:sp>
        <p:nvSpPr>
          <p:cNvPr id="7" name="Rectangle 6"/>
          <p:cNvSpPr/>
          <p:nvPr/>
        </p:nvSpPr>
        <p:spPr>
          <a:xfrm>
            <a:off x="525439" y="1109218"/>
            <a:ext cx="8113594" cy="2209836"/>
          </a:xfrm>
          <a:prstGeom prst="rect">
            <a:avLst/>
          </a:prstGeom>
        </p:spPr>
        <p:txBody>
          <a:bodyPr wrap="square">
            <a:spAutoFit/>
          </a:bodyPr>
          <a:lstStyle/>
          <a:p>
            <a:pPr marL="342820" lvl="1" indent="-342820" defTabSz="914186">
              <a:spcBef>
                <a:spcPct val="20000"/>
              </a:spcBef>
              <a:buClr>
                <a:srgbClr val="0762AD"/>
              </a:buClr>
              <a:buFont typeface="Arial" pitchFamily="34" charset="0"/>
              <a:buChar char="•"/>
            </a:pPr>
            <a:r>
              <a:rPr lang="en-US" sz="1600" dirty="0" smtClean="0">
                <a:solidFill>
                  <a:prstClr val="black"/>
                </a:solidFill>
              </a:rPr>
              <a:t>If monthly measurement is applied, full-time employees are offered coverage as defined by eligibility criteria.</a:t>
            </a:r>
          </a:p>
          <a:p>
            <a:pPr marL="342820" lvl="1" indent="-342820" defTabSz="914186">
              <a:spcBef>
                <a:spcPct val="20000"/>
              </a:spcBef>
              <a:buClr>
                <a:srgbClr val="0762AD"/>
              </a:buClr>
              <a:buFont typeface="Arial" pitchFamily="34" charset="0"/>
              <a:buChar char="•"/>
            </a:pPr>
            <a:r>
              <a:rPr lang="en-US" sz="1600" dirty="0" smtClean="0">
                <a:solidFill>
                  <a:prstClr val="black"/>
                </a:solidFill>
              </a:rPr>
              <a:t>If measurement periods are applied, each on-going employee’s hours are reviewed during the standard measurement period to determine if full-time and eligible for coverage during stability period.  </a:t>
            </a:r>
          </a:p>
          <a:p>
            <a:pPr marL="342820" lvl="1" indent="-342820" defTabSz="914186">
              <a:spcBef>
                <a:spcPct val="20000"/>
              </a:spcBef>
              <a:buClr>
                <a:srgbClr val="0762AD"/>
              </a:buClr>
              <a:buFont typeface="Arial" pitchFamily="34" charset="0"/>
              <a:buChar char="•"/>
            </a:pPr>
            <a:r>
              <a:rPr lang="en-US" sz="1600" dirty="0" smtClean="0">
                <a:solidFill>
                  <a:prstClr val="black"/>
                </a:solidFill>
              </a:rPr>
              <a:t>On-going employees are defined as having been employed through one complete standard measurement period. </a:t>
            </a:r>
          </a:p>
          <a:p>
            <a:pPr marL="342820" lvl="1" indent="-342820" defTabSz="914186">
              <a:spcBef>
                <a:spcPct val="20000"/>
              </a:spcBef>
              <a:buClr>
                <a:srgbClr val="0762AD"/>
              </a:buClr>
              <a:buFont typeface="Arial" pitchFamily="34" charset="0"/>
              <a:buChar char="•"/>
            </a:pPr>
            <a:r>
              <a:rPr lang="en-US" sz="1600" dirty="0" smtClean="0">
                <a:solidFill>
                  <a:prstClr val="black"/>
                </a:solidFill>
              </a:rPr>
              <a:t>Employers may use a shorter measurement period in 2014.</a:t>
            </a:r>
          </a:p>
        </p:txBody>
      </p:sp>
      <p:graphicFrame>
        <p:nvGraphicFramePr>
          <p:cNvPr id="100356" name="Object 4"/>
          <p:cNvGraphicFramePr>
            <a:graphicFrameLocks noChangeAspect="1"/>
          </p:cNvGraphicFramePr>
          <p:nvPr/>
        </p:nvGraphicFramePr>
        <p:xfrm>
          <a:off x="279197" y="3660875"/>
          <a:ext cx="8523706" cy="1592061"/>
        </p:xfrm>
        <a:graphic>
          <a:graphicData uri="http://schemas.openxmlformats.org/presentationml/2006/ole">
            <mc:AlternateContent xmlns:mc="http://schemas.openxmlformats.org/markup-compatibility/2006">
              <mc:Choice xmlns:v="urn:schemas-microsoft-com:vml" Requires="v">
                <p:oleObj spid="_x0000_s3090" name="Worksheet" r:id="rId3" imgW="11468100" imgH="1723935" progId="Excel.Sheet.12">
                  <p:embed/>
                </p:oleObj>
              </mc:Choice>
              <mc:Fallback>
                <p:oleObj name="Worksheet" r:id="rId3" imgW="11468100" imgH="1723935" progId="Excel.Sheet.1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9197" y="3660875"/>
                        <a:ext cx="8523706" cy="15920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56003" y="0"/>
            <a:ext cx="8229600" cy="935184"/>
          </a:xfrm>
        </p:spPr>
        <p:txBody>
          <a:bodyPr>
            <a:noAutofit/>
          </a:bodyPr>
          <a:lstStyle/>
          <a:p>
            <a:pPr lvl="0"/>
            <a:r>
              <a:rPr lang="en-US" dirty="0" smtClean="0"/>
              <a:t>2. Do you offer Coverage to Substantially All   </a:t>
            </a:r>
            <a:br>
              <a:rPr lang="en-US" dirty="0" smtClean="0"/>
            </a:br>
            <a:r>
              <a:rPr lang="en-US" dirty="0" smtClean="0"/>
              <a:t>     Full-Time Employees? </a:t>
            </a:r>
            <a:endParaRPr lang="en-US" dirty="0"/>
          </a:p>
        </p:txBody>
      </p:sp>
      <p:sp>
        <p:nvSpPr>
          <p:cNvPr id="4" name="Slide Number Placeholder 3"/>
          <p:cNvSpPr>
            <a:spLocks noGrp="1"/>
          </p:cNvSpPr>
          <p:nvPr>
            <p:ph type="sldNum" sz="quarter" idx="4"/>
          </p:nvPr>
        </p:nvSpPr>
        <p:spPr/>
        <p:txBody>
          <a:bodyPr/>
          <a:lstStyle/>
          <a:p>
            <a:fld id="{F0188472-25E7-46E3-AF61-F84C3E5C21AF}" type="slidenum">
              <a:rPr lang="en-US" smtClean="0">
                <a:solidFill>
                  <a:prstClr val="black">
                    <a:tint val="75000"/>
                  </a:prstClr>
                </a:solidFill>
              </a:rPr>
              <a:pPr/>
              <a:t>23</a:t>
            </a:fld>
            <a:endParaRPr lang="en-US" dirty="0">
              <a:solidFill>
                <a:prstClr val="black">
                  <a:tint val="75000"/>
                </a:prstClr>
              </a:solidFill>
            </a:endParaRPr>
          </a:p>
        </p:txBody>
      </p:sp>
      <p:sp>
        <p:nvSpPr>
          <p:cNvPr id="5" name="TextBox 4"/>
          <p:cNvSpPr txBox="1"/>
          <p:nvPr/>
        </p:nvSpPr>
        <p:spPr>
          <a:xfrm>
            <a:off x="609599" y="1096741"/>
            <a:ext cx="8045003" cy="1918452"/>
          </a:xfrm>
          <a:prstGeom prst="rect">
            <a:avLst/>
          </a:prstGeom>
          <a:noFill/>
        </p:spPr>
        <p:txBody>
          <a:bodyPr wrap="square" lIns="91418" tIns="45709" rIns="91418" bIns="45709" rtlCol="0">
            <a:spAutoFit/>
          </a:bodyPr>
          <a:lstStyle/>
          <a:p>
            <a:pPr marL="320040" indent="-320040">
              <a:spcAft>
                <a:spcPts val="400"/>
              </a:spcAft>
              <a:buFont typeface="Arial" pitchFamily="34" charset="0"/>
              <a:buChar char="•"/>
            </a:pPr>
            <a:r>
              <a:rPr lang="en-US" sz="1600" dirty="0" smtClean="0">
                <a:solidFill>
                  <a:prstClr val="black"/>
                </a:solidFill>
              </a:rPr>
              <a:t>New Variable Hour  and Seasonal Employees’ hours are reviewed during initial 12 month measurement period to determine full-time status.  If determined to be full-time, employee is offered coverage during initial stability period following administrative period. </a:t>
            </a:r>
          </a:p>
          <a:p>
            <a:pPr marL="320040" indent="-320040">
              <a:spcAft>
                <a:spcPts val="400"/>
              </a:spcAft>
              <a:buFont typeface="Arial" pitchFamily="34" charset="0"/>
              <a:buChar char="•"/>
            </a:pPr>
            <a:r>
              <a:rPr lang="en-US" sz="1600" dirty="0" smtClean="0">
                <a:solidFill>
                  <a:prstClr val="black"/>
                </a:solidFill>
              </a:rPr>
              <a:t>New Full-Time (State Temporary) employees upon hire must be offered coverage first of month following hire date.  At beginning of following year’s measurement period  they become on-going  employees and subject to standard measurement period. </a:t>
            </a:r>
            <a:endParaRPr lang="en-US" sz="1600" dirty="0" smtClean="0">
              <a:solidFill>
                <a:prstClr val="black">
                  <a:lumMod val="85000"/>
                  <a:lumOff val="15000"/>
                </a:prstClr>
              </a:solidFill>
              <a:cs typeface="Arial" pitchFamily="34" charset="0"/>
            </a:endParaRPr>
          </a:p>
          <a:p>
            <a:endParaRPr lang="en-US" sz="1600" dirty="0" smtClean="0">
              <a:solidFill>
                <a:prstClr val="black"/>
              </a:solidFill>
            </a:endParaRPr>
          </a:p>
        </p:txBody>
      </p:sp>
      <p:sp>
        <p:nvSpPr>
          <p:cNvPr id="6" name="TextBox 5"/>
          <p:cNvSpPr txBox="1"/>
          <p:nvPr/>
        </p:nvSpPr>
        <p:spPr>
          <a:xfrm>
            <a:off x="776176" y="6241312"/>
            <a:ext cx="7421526" cy="507831"/>
          </a:xfrm>
          <a:prstGeom prst="rect">
            <a:avLst/>
          </a:prstGeom>
          <a:noFill/>
        </p:spPr>
        <p:txBody>
          <a:bodyPr wrap="square" rtlCol="0">
            <a:spAutoFit/>
          </a:bodyPr>
          <a:lstStyle/>
          <a:p>
            <a:r>
              <a:rPr lang="en-US" sz="900" b="1" dirty="0" smtClean="0">
                <a:solidFill>
                  <a:prstClr val="white"/>
                </a:solidFill>
              </a:rPr>
              <a:t>Legal and Tax Advice and Compliance Disclosure</a:t>
            </a:r>
            <a:r>
              <a:rPr lang="en-US" sz="900" dirty="0" smtClean="0">
                <a:solidFill>
                  <a:prstClr val="white"/>
                </a:solidFill>
              </a:rPr>
              <a:t>: The information provided in this document is not intended to advise any company on how it may comply with any provisions of the referenced law or regulations, nor it is otherwise intended to impart any legal or tax advice. If you have any questions about how to comply with this or any other law or regulation, we recommend that you consult with appropriate legal and tax experts.</a:t>
            </a:r>
            <a:endParaRPr lang="en-US" sz="900" dirty="0">
              <a:solidFill>
                <a:prstClr val="white"/>
              </a:solidFill>
            </a:endParaRPr>
          </a:p>
        </p:txBody>
      </p:sp>
      <p:graphicFrame>
        <p:nvGraphicFramePr>
          <p:cNvPr id="101381" name="Object 5"/>
          <p:cNvGraphicFramePr>
            <a:graphicFrameLocks noChangeAspect="1"/>
          </p:cNvGraphicFramePr>
          <p:nvPr/>
        </p:nvGraphicFramePr>
        <p:xfrm>
          <a:off x="308041" y="2765866"/>
          <a:ext cx="8593421" cy="3430654"/>
        </p:xfrm>
        <a:graphic>
          <a:graphicData uri="http://schemas.openxmlformats.org/presentationml/2006/ole">
            <mc:AlternateContent xmlns:mc="http://schemas.openxmlformats.org/markup-compatibility/2006">
              <mc:Choice xmlns:v="urn:schemas-microsoft-com:vml" Requires="v">
                <p:oleObj spid="_x0000_s4114" name="Worksheet" r:id="rId3" imgW="11468100" imgH="4581435" progId="Excel.Sheet.12">
                  <p:embed/>
                </p:oleObj>
              </mc:Choice>
              <mc:Fallback>
                <p:oleObj name="Worksheet" r:id="rId3" imgW="11468100" imgH="4581435" progId="Excel.Sheet.1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8041" y="2765866"/>
                        <a:ext cx="8593421" cy="343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Examples:</a:t>
            </a:r>
            <a:endParaRPr lang="en-US" dirty="0"/>
          </a:p>
        </p:txBody>
      </p:sp>
      <p:sp>
        <p:nvSpPr>
          <p:cNvPr id="3" name="Content Placeholder 2"/>
          <p:cNvSpPr>
            <a:spLocks noGrp="1"/>
          </p:cNvSpPr>
          <p:nvPr>
            <p:ph idx="1"/>
          </p:nvPr>
        </p:nvSpPr>
        <p:spPr>
          <a:xfrm>
            <a:off x="600796" y="1209675"/>
            <a:ext cx="8113712" cy="4916488"/>
          </a:xfrm>
        </p:spPr>
        <p:txBody>
          <a:bodyPr/>
          <a:lstStyle/>
          <a:p>
            <a:r>
              <a:rPr lang="en-US" dirty="0" smtClean="0"/>
              <a:t>Variable Hour Employee – Employee hired to long-term position but employer cannot reasonably determine if employee will work an average of 30 or more hours/week (130+ hours/month).  Employer can track hours and determine full-time status using look-back measurement period.  At end of measurement and administrative period, if employee is determined to be full-time they are offer coverage for the future stability period.  </a:t>
            </a:r>
          </a:p>
          <a:p>
            <a:r>
              <a:rPr lang="en-US" dirty="0" smtClean="0"/>
              <a:t>Seasonal Employee – Employee hired to position on or around May 1 each year to work on grounds or facility for a period of less than six months. Seasonal employees can be considered variable hour and subject to the look-back measurement period to determine their full-time status.  If position is typically more than 6 months in duration, it is likely not a seasonal position and employee reasonably expected to work full-time would need to be offered coverage immediately according to full-time criteria and employer would track hours for future look-back determination.  </a:t>
            </a:r>
          </a:p>
          <a:p>
            <a:r>
              <a:rPr lang="en-US" dirty="0" smtClean="0"/>
              <a:t>Short-Term Employee – Employee hired to work a limited term project for 8-12 months and is reasonably expected (based on past projects) to work more than 30 hours/week (130 hours/month) during project. Employee is not a seasonal employee(&gt;6 months) and would be offered coverage  according to full-time criteria and employer would track hours from hire date.</a:t>
            </a:r>
          </a:p>
          <a:p>
            <a:endParaRPr lang="en-US" dirty="0" smtClean="0"/>
          </a:p>
          <a:p>
            <a:endParaRPr lang="en-US" dirty="0" smtClean="0"/>
          </a:p>
          <a:p>
            <a:endParaRPr lang="en-US" dirty="0" smtClean="0"/>
          </a:p>
          <a:p>
            <a:endParaRPr lang="en-US" dirty="0"/>
          </a:p>
        </p:txBody>
      </p:sp>
      <p:sp>
        <p:nvSpPr>
          <p:cNvPr id="4" name="Slide Number Placeholder 3"/>
          <p:cNvSpPr>
            <a:spLocks noGrp="1"/>
          </p:cNvSpPr>
          <p:nvPr>
            <p:ph type="sldNum" sz="quarter" idx="4"/>
          </p:nvPr>
        </p:nvSpPr>
        <p:spPr/>
        <p:txBody>
          <a:bodyPr/>
          <a:lstStyle/>
          <a:p>
            <a:fld id="{F0188472-25E7-46E3-AF61-F84C3E5C21AF}" type="slidenum">
              <a:rPr lang="en-US" smtClean="0">
                <a:solidFill>
                  <a:prstClr val="black">
                    <a:tint val="75000"/>
                  </a:prstClr>
                </a:solidFill>
              </a:rPr>
              <a:pPr/>
              <a:t>24</a:t>
            </a:fld>
            <a:endParaRPr lang="en-US" dirty="0">
              <a:solidFill>
                <a:prstClr val="black">
                  <a:tint val="75000"/>
                </a:prstClr>
              </a:solidFill>
            </a:endParaRPr>
          </a:p>
        </p:txBody>
      </p:sp>
      <p:sp>
        <p:nvSpPr>
          <p:cNvPr id="5" name="TextBox 4"/>
          <p:cNvSpPr txBox="1"/>
          <p:nvPr/>
        </p:nvSpPr>
        <p:spPr>
          <a:xfrm>
            <a:off x="776176" y="6241312"/>
            <a:ext cx="7421526" cy="507831"/>
          </a:xfrm>
          <a:prstGeom prst="rect">
            <a:avLst/>
          </a:prstGeom>
          <a:noFill/>
        </p:spPr>
        <p:txBody>
          <a:bodyPr wrap="square" rtlCol="0">
            <a:spAutoFit/>
          </a:bodyPr>
          <a:lstStyle/>
          <a:p>
            <a:r>
              <a:rPr lang="en-US" sz="900" b="1" dirty="0" smtClean="0">
                <a:solidFill>
                  <a:prstClr val="white"/>
                </a:solidFill>
              </a:rPr>
              <a:t>Legal and Tax Advice and Compliance Disclosure</a:t>
            </a:r>
            <a:r>
              <a:rPr lang="en-US" sz="900" dirty="0" smtClean="0">
                <a:solidFill>
                  <a:prstClr val="white"/>
                </a:solidFill>
              </a:rPr>
              <a:t>: The information provided in this document is not intended to advise any company on how it may comply with any provisions of the referenced law or regulations, nor is it otherwise intended to impart any legal or tax advice. If you have any questions about how to comply with this or any other law or regulation, we recommend that you consult with appropriate legal and tax experts.</a:t>
            </a:r>
            <a:endParaRPr lang="en-US" sz="900" dirty="0">
              <a:solidFill>
                <a:prstClr val="white"/>
              </a:solidFill>
            </a:endParaRPr>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2. Do you offer Coverage to Substantially All   </a:t>
            </a:r>
            <a:br>
              <a:rPr lang="en-US" dirty="0" smtClean="0"/>
            </a:br>
            <a:r>
              <a:rPr lang="en-US" dirty="0" smtClean="0"/>
              <a:t>     Full-Time Employees? </a:t>
            </a:r>
            <a:endParaRPr lang="en-US" dirty="0"/>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4"/>
          </p:nvPr>
        </p:nvSpPr>
        <p:spPr/>
        <p:txBody>
          <a:bodyPr/>
          <a:lstStyle/>
          <a:p>
            <a:fld id="{F0188472-25E7-46E3-AF61-F84C3E5C21AF}" type="slidenum">
              <a:rPr lang="en-US" smtClean="0">
                <a:solidFill>
                  <a:prstClr val="black">
                    <a:tint val="75000"/>
                  </a:prstClr>
                </a:solidFill>
              </a:rPr>
              <a:pPr/>
              <a:t>25</a:t>
            </a:fld>
            <a:endParaRPr lang="en-US" dirty="0">
              <a:solidFill>
                <a:prstClr val="black">
                  <a:tint val="75000"/>
                </a:prstClr>
              </a:solidFill>
            </a:endParaRPr>
          </a:p>
        </p:txBody>
      </p:sp>
      <p:graphicFrame>
        <p:nvGraphicFramePr>
          <p:cNvPr id="6" name="Content Placeholder 6"/>
          <p:cNvGraphicFramePr>
            <a:graphicFrameLocks/>
          </p:cNvGraphicFramePr>
          <p:nvPr/>
        </p:nvGraphicFramePr>
        <p:xfrm>
          <a:off x="627320" y="1648601"/>
          <a:ext cx="8123274" cy="4370118"/>
        </p:xfrm>
        <a:graphic>
          <a:graphicData uri="http://schemas.openxmlformats.org/drawingml/2006/table">
            <a:tbl>
              <a:tblPr firstRow="1" bandRow="1">
                <a:tableStyleId>{5C22544A-7EE6-4342-B048-85BDC9FD1C3A}</a:tableStyleId>
              </a:tblPr>
              <a:tblGrid>
                <a:gridCol w="2849526"/>
                <a:gridCol w="1793894"/>
                <a:gridCol w="1820173"/>
                <a:gridCol w="1659681"/>
              </a:tblGrid>
              <a:tr h="409712">
                <a:tc gridSpan="4">
                  <a:txBody>
                    <a:bodyPr/>
                    <a:lstStyle/>
                    <a:p>
                      <a:pPr algn="ctr"/>
                      <a:r>
                        <a:rPr lang="en-US" sz="2000" dirty="0" smtClean="0"/>
                        <a:t>2015 Large Employer Mandate: 100+</a:t>
                      </a:r>
                      <a:r>
                        <a:rPr lang="en-US" sz="2000" baseline="0" dirty="0" smtClean="0"/>
                        <a:t> FTEs (Example Group)</a:t>
                      </a:r>
                      <a:endParaRPr lang="en-US" sz="2000" dirty="0"/>
                    </a:p>
                  </a:txBody>
                  <a:tcPr/>
                </a:tc>
                <a:tc hMerge="1">
                  <a:txBody>
                    <a:bodyPr/>
                    <a:lstStyle/>
                    <a:p>
                      <a:pPr algn="ctr"/>
                      <a:endParaRPr lang="en-US" sz="1600" dirty="0" smtClean="0"/>
                    </a:p>
                  </a:txBody>
                  <a:tcPr/>
                </a:tc>
                <a:tc hMerge="1">
                  <a:txBody>
                    <a:bodyPr/>
                    <a:lstStyle/>
                    <a:p>
                      <a:pPr algn="ctr"/>
                      <a:endParaRPr lang="en-US" sz="1400" dirty="0"/>
                    </a:p>
                  </a:txBody>
                  <a:tcPr/>
                </a:tc>
                <a:tc hMerge="1">
                  <a:txBody>
                    <a:bodyPr/>
                    <a:lstStyle/>
                    <a:p>
                      <a:pPr algn="ctr"/>
                      <a:endParaRPr lang="en-US" sz="1600" dirty="0"/>
                    </a:p>
                  </a:txBody>
                  <a:tcPr/>
                </a:tc>
              </a:tr>
              <a:tr h="409712">
                <a:tc>
                  <a:txBody>
                    <a:bodyPr/>
                    <a:lstStyle/>
                    <a:p>
                      <a:r>
                        <a:rPr lang="en-US" sz="1600" b="1" dirty="0" smtClean="0"/>
                        <a:t>Status (Current)</a:t>
                      </a:r>
                      <a:endParaRPr lang="en-US" sz="1600" b="1" dirty="0"/>
                    </a:p>
                  </a:txBody>
                  <a:tcPr anchor="ctr"/>
                </a:tc>
                <a:tc>
                  <a:txBody>
                    <a:bodyPr/>
                    <a:lstStyle/>
                    <a:p>
                      <a:pPr algn="ctr"/>
                      <a:r>
                        <a:rPr lang="en-US" sz="1400" b="1" dirty="0" smtClean="0"/>
                        <a:t>Full-Time</a:t>
                      </a:r>
                    </a:p>
                    <a:p>
                      <a:pPr algn="ctr"/>
                      <a:r>
                        <a:rPr lang="en-US" sz="1400" b="1" dirty="0" smtClean="0"/>
                        <a:t>(30+</a:t>
                      </a:r>
                      <a:r>
                        <a:rPr lang="en-US" sz="1400" b="1" baseline="0" dirty="0" smtClean="0"/>
                        <a:t> Hrs/Wk)</a:t>
                      </a:r>
                      <a:endParaRPr lang="en-US" sz="1400" b="1" dirty="0"/>
                    </a:p>
                  </a:txBody>
                  <a:tcPr anchor="ctr"/>
                </a:tc>
                <a:tc>
                  <a:txBody>
                    <a:bodyPr/>
                    <a:lstStyle/>
                    <a:p>
                      <a:pPr algn="ctr"/>
                      <a:r>
                        <a:rPr lang="en-US" sz="1400" b="1" dirty="0" smtClean="0"/>
                        <a:t>Part-Time</a:t>
                      </a:r>
                    </a:p>
                    <a:p>
                      <a:pPr algn="ctr"/>
                      <a:r>
                        <a:rPr lang="en-US" sz="1400" b="1" dirty="0" smtClean="0"/>
                        <a:t> (&lt;30 Hrs/Wk)</a:t>
                      </a:r>
                      <a:endParaRPr lang="en-US" sz="1400" b="1" dirty="0"/>
                    </a:p>
                  </a:txBody>
                  <a:tcPr anchor="ctr"/>
                </a:tc>
                <a:tc>
                  <a:txBody>
                    <a:bodyPr/>
                    <a:lstStyle/>
                    <a:p>
                      <a:pPr algn="ctr"/>
                      <a:r>
                        <a:rPr lang="en-US" sz="1400" b="1" dirty="0" smtClean="0"/>
                        <a:t>Total </a:t>
                      </a:r>
                      <a:endParaRPr lang="en-US" sz="1400" b="1" dirty="0"/>
                    </a:p>
                  </a:txBody>
                  <a:tcPr anchor="ctr"/>
                </a:tc>
              </a:tr>
              <a:tr h="437775">
                <a:tc>
                  <a:txBody>
                    <a:bodyPr/>
                    <a:lstStyle/>
                    <a:p>
                      <a:r>
                        <a:rPr lang="en-US" sz="1400" b="1" dirty="0" smtClean="0"/>
                        <a:t>Eligible Employees </a:t>
                      </a:r>
                      <a:endParaRPr lang="en-US" sz="1400" b="1" dirty="0"/>
                    </a:p>
                  </a:txBody>
                  <a:tcPr anchor="ctr"/>
                </a:tc>
                <a:tc>
                  <a:txBody>
                    <a:bodyPr/>
                    <a:lstStyle/>
                    <a:p>
                      <a:endParaRPr lang="en-US" sz="1600" dirty="0"/>
                    </a:p>
                  </a:txBody>
                  <a:tcPr anchor="ctr"/>
                </a:tc>
                <a:tc>
                  <a:txBody>
                    <a:bodyPr/>
                    <a:lstStyle/>
                    <a:p>
                      <a:endParaRPr lang="en-US" sz="1600" dirty="0"/>
                    </a:p>
                  </a:txBody>
                  <a:tcPr anchor="ctr"/>
                </a:tc>
                <a:tc>
                  <a:txBody>
                    <a:bodyPr/>
                    <a:lstStyle/>
                    <a:p>
                      <a:endParaRPr lang="en-US" sz="2000" dirty="0"/>
                    </a:p>
                  </a:txBody>
                  <a:tcPr anchor="ctr"/>
                </a:tc>
              </a:tr>
              <a:tr h="437775">
                <a:tc>
                  <a:txBody>
                    <a:bodyPr/>
                    <a:lstStyle/>
                    <a:p>
                      <a:r>
                        <a:rPr lang="en-US" sz="1400" dirty="0" smtClean="0"/>
                        <a:t>    - Participating</a:t>
                      </a:r>
                      <a:endParaRPr lang="en-US" sz="1400" dirty="0"/>
                    </a:p>
                  </a:txBody>
                  <a:tcPr anchor="ctr"/>
                </a:tc>
                <a:tc>
                  <a:txBody>
                    <a:bodyPr/>
                    <a:lstStyle/>
                    <a:p>
                      <a:pPr algn="ctr"/>
                      <a:r>
                        <a:rPr lang="en-US" sz="1600" dirty="0" smtClean="0"/>
                        <a:t>174</a:t>
                      </a:r>
                    </a:p>
                  </a:txBody>
                  <a:tcPr anchor="ctr"/>
                </a:tc>
                <a:tc>
                  <a:txBody>
                    <a:bodyPr/>
                    <a:lstStyle/>
                    <a:p>
                      <a:pPr algn="ctr"/>
                      <a:r>
                        <a:rPr lang="en-US" sz="1600" dirty="0" smtClean="0"/>
                        <a:t>28</a:t>
                      </a:r>
                      <a:endParaRPr lang="en-US" sz="1600" dirty="0"/>
                    </a:p>
                  </a:txBody>
                  <a:tcPr anchor="ctr"/>
                </a:tc>
                <a:tc>
                  <a:txBody>
                    <a:bodyPr/>
                    <a:lstStyle/>
                    <a:p>
                      <a:pPr algn="ctr"/>
                      <a:r>
                        <a:rPr lang="en-US" sz="1600" dirty="0" smtClean="0"/>
                        <a:t>202</a:t>
                      </a:r>
                      <a:endParaRPr lang="en-US" sz="1600" dirty="0"/>
                    </a:p>
                  </a:txBody>
                  <a:tcPr anchor="ctr"/>
                </a:tc>
              </a:tr>
              <a:tr h="377821">
                <a:tc>
                  <a:txBody>
                    <a:bodyPr/>
                    <a:lstStyle/>
                    <a:p>
                      <a:r>
                        <a:rPr lang="en-US" sz="1400" dirty="0" smtClean="0"/>
                        <a:t>    - Non-Participating </a:t>
                      </a:r>
                      <a:endParaRPr lang="en-US" sz="1400" dirty="0"/>
                    </a:p>
                  </a:txBody>
                  <a:tcPr anchor="ctr"/>
                </a:tc>
                <a:tc>
                  <a:txBody>
                    <a:bodyPr/>
                    <a:lstStyle/>
                    <a:p>
                      <a:pPr algn="ctr"/>
                      <a:r>
                        <a:rPr lang="en-US" sz="1600" dirty="0" smtClean="0"/>
                        <a:t>37</a:t>
                      </a:r>
                      <a:endParaRPr lang="en-US" sz="1600" dirty="0"/>
                    </a:p>
                  </a:txBody>
                  <a:tcPr anchor="ctr"/>
                </a:tc>
                <a:tc>
                  <a:txBody>
                    <a:bodyPr/>
                    <a:lstStyle/>
                    <a:p>
                      <a:pPr algn="ctr"/>
                      <a:r>
                        <a:rPr lang="en-US" sz="1600" dirty="0" smtClean="0"/>
                        <a:t>85</a:t>
                      </a:r>
                      <a:endParaRPr lang="en-US" sz="1600" dirty="0"/>
                    </a:p>
                  </a:txBody>
                  <a:tcPr anchor="ctr"/>
                </a:tc>
                <a:tc>
                  <a:txBody>
                    <a:bodyPr/>
                    <a:lstStyle/>
                    <a:p>
                      <a:pPr algn="ctr"/>
                      <a:r>
                        <a:rPr lang="en-US" sz="1600" dirty="0" smtClean="0"/>
                        <a:t>122</a:t>
                      </a:r>
                      <a:endParaRPr lang="en-US" sz="1600" dirty="0"/>
                    </a:p>
                  </a:txBody>
                  <a:tcPr anchor="ctr"/>
                </a:tc>
              </a:tr>
              <a:tr h="437775">
                <a:tc>
                  <a:txBody>
                    <a:bodyPr/>
                    <a:lstStyle/>
                    <a:p>
                      <a:r>
                        <a:rPr lang="en-US" sz="1400" b="1" dirty="0" smtClean="0"/>
                        <a:t>Total Eligible</a:t>
                      </a:r>
                      <a:endParaRPr lang="en-US" sz="1400" b="1" dirty="0"/>
                    </a:p>
                  </a:txBody>
                  <a:tcPr anchor="ctr"/>
                </a:tc>
                <a:tc>
                  <a:txBody>
                    <a:bodyPr/>
                    <a:lstStyle/>
                    <a:p>
                      <a:pPr algn="ctr"/>
                      <a:r>
                        <a:rPr lang="en-US" sz="1600" b="1" dirty="0" smtClean="0"/>
                        <a:t>211</a:t>
                      </a:r>
                      <a:endParaRPr lang="en-US" sz="1600" b="1" dirty="0"/>
                    </a:p>
                  </a:txBody>
                  <a:tcPr anchor="ctr"/>
                </a:tc>
                <a:tc>
                  <a:txBody>
                    <a:bodyPr/>
                    <a:lstStyle/>
                    <a:p>
                      <a:pPr algn="ctr"/>
                      <a:r>
                        <a:rPr lang="en-US" sz="1600" b="1" dirty="0" smtClean="0"/>
                        <a:t>113</a:t>
                      </a:r>
                      <a:endParaRPr lang="en-US" sz="1600" b="1" dirty="0"/>
                    </a:p>
                  </a:txBody>
                  <a:tcPr anchor="ctr"/>
                </a:tc>
                <a:tc>
                  <a:txBody>
                    <a:bodyPr/>
                    <a:lstStyle/>
                    <a:p>
                      <a:pPr algn="ctr"/>
                      <a:r>
                        <a:rPr lang="en-US" sz="1600" b="1" dirty="0" smtClean="0"/>
                        <a:t>324</a:t>
                      </a:r>
                      <a:endParaRPr lang="en-US" sz="1600" b="1" dirty="0"/>
                    </a:p>
                  </a:txBody>
                  <a:tcPr anchor="ctr"/>
                </a:tc>
              </a:tr>
              <a:tr h="437775">
                <a:tc>
                  <a:txBody>
                    <a:bodyPr/>
                    <a:lstStyle/>
                    <a:p>
                      <a:r>
                        <a:rPr lang="en-US" sz="1400" dirty="0" smtClean="0"/>
                        <a:t>Non-Eligible </a:t>
                      </a:r>
                      <a:endParaRPr lang="en-US" sz="1400" dirty="0"/>
                    </a:p>
                  </a:txBody>
                  <a:tcPr anchor="ctr"/>
                </a:tc>
                <a:tc>
                  <a:txBody>
                    <a:bodyPr/>
                    <a:lstStyle/>
                    <a:p>
                      <a:pPr algn="ctr"/>
                      <a:r>
                        <a:rPr lang="en-US" sz="1600" dirty="0" smtClean="0"/>
                        <a:t>80</a:t>
                      </a:r>
                      <a:endParaRPr lang="en-US" sz="1600" dirty="0"/>
                    </a:p>
                  </a:txBody>
                  <a:tcPr anchor="ctr"/>
                </a:tc>
                <a:tc>
                  <a:txBody>
                    <a:bodyPr/>
                    <a:lstStyle/>
                    <a:p>
                      <a:pPr algn="ctr"/>
                      <a:r>
                        <a:rPr lang="en-US" sz="1600" dirty="0" smtClean="0"/>
                        <a:t>10</a:t>
                      </a:r>
                      <a:endParaRPr lang="en-US" sz="1600" dirty="0"/>
                    </a:p>
                  </a:txBody>
                  <a:tcPr anchor="ctr"/>
                </a:tc>
                <a:tc>
                  <a:txBody>
                    <a:bodyPr/>
                    <a:lstStyle/>
                    <a:p>
                      <a:pPr algn="ctr"/>
                      <a:r>
                        <a:rPr lang="en-US" sz="1600" dirty="0" smtClean="0"/>
                        <a:t>90</a:t>
                      </a:r>
                      <a:endParaRPr lang="en-US" sz="1600" dirty="0"/>
                    </a:p>
                  </a:txBody>
                  <a:tcPr anchor="ctr"/>
                </a:tc>
              </a:tr>
              <a:tr h="437775">
                <a:tc>
                  <a:txBody>
                    <a:bodyPr/>
                    <a:lstStyle/>
                    <a:p>
                      <a:r>
                        <a:rPr lang="en-US" sz="1400" b="1" dirty="0" smtClean="0"/>
                        <a:t>Total Employees</a:t>
                      </a:r>
                      <a:endParaRPr lang="en-US" sz="1400" b="1" dirty="0"/>
                    </a:p>
                  </a:txBody>
                  <a:tcPr anchor="ctr"/>
                </a:tc>
                <a:tc>
                  <a:txBody>
                    <a:bodyPr/>
                    <a:lstStyle/>
                    <a:p>
                      <a:pPr algn="ctr"/>
                      <a:r>
                        <a:rPr lang="en-US" sz="1600" b="1" dirty="0" smtClean="0"/>
                        <a:t>291</a:t>
                      </a:r>
                      <a:endParaRPr lang="en-US" sz="1600" b="1" dirty="0"/>
                    </a:p>
                  </a:txBody>
                  <a:tcPr anchor="ctr"/>
                </a:tc>
                <a:tc>
                  <a:txBody>
                    <a:bodyPr/>
                    <a:lstStyle/>
                    <a:p>
                      <a:pPr algn="ctr"/>
                      <a:r>
                        <a:rPr lang="en-US" sz="1600" b="1" dirty="0" smtClean="0"/>
                        <a:t>123</a:t>
                      </a:r>
                      <a:endParaRPr lang="en-US" sz="1600" b="1" dirty="0"/>
                    </a:p>
                  </a:txBody>
                  <a:tcPr anchor="ctr"/>
                </a:tc>
                <a:tc>
                  <a:txBody>
                    <a:bodyPr/>
                    <a:lstStyle/>
                    <a:p>
                      <a:pPr algn="ctr"/>
                      <a:r>
                        <a:rPr lang="en-US" sz="1600" b="1" dirty="0" smtClean="0"/>
                        <a:t>414</a:t>
                      </a:r>
                      <a:endParaRPr lang="en-US" sz="1600" b="1" dirty="0"/>
                    </a:p>
                  </a:txBody>
                  <a:tcPr anchor="ctr"/>
                </a:tc>
              </a:tr>
              <a:tr h="437775">
                <a:tc>
                  <a:txBody>
                    <a:bodyPr/>
                    <a:lstStyle/>
                    <a:p>
                      <a:r>
                        <a:rPr lang="en-US" sz="1400" dirty="0" smtClean="0"/>
                        <a:t>    -</a:t>
                      </a:r>
                      <a:r>
                        <a:rPr lang="en-US" sz="1400" i="1" dirty="0" smtClean="0"/>
                        <a:t>Total Eligible /Total Employees*</a:t>
                      </a:r>
                      <a:endParaRPr lang="en-US" sz="1400" i="1" dirty="0"/>
                    </a:p>
                  </a:txBody>
                  <a:tcPr anchor="ctr"/>
                </a:tc>
                <a:tc>
                  <a:txBody>
                    <a:bodyPr/>
                    <a:lstStyle/>
                    <a:p>
                      <a:pPr algn="r"/>
                      <a:r>
                        <a:rPr lang="en-US" sz="1400" i="1" dirty="0" smtClean="0"/>
                        <a:t>72.5%</a:t>
                      </a:r>
                      <a:endParaRPr lang="en-US" sz="1400" i="1" dirty="0"/>
                    </a:p>
                  </a:txBody>
                  <a:tcPr anchor="ctr"/>
                </a:tc>
                <a:tc>
                  <a:txBody>
                    <a:bodyPr/>
                    <a:lstStyle/>
                    <a:p>
                      <a:pPr algn="ctr"/>
                      <a:endParaRPr lang="en-US" sz="1600" dirty="0"/>
                    </a:p>
                  </a:txBody>
                  <a:tcPr anchor="ctr"/>
                </a:tc>
                <a:tc>
                  <a:txBody>
                    <a:bodyPr/>
                    <a:lstStyle/>
                    <a:p>
                      <a:pPr algn="ctr"/>
                      <a:endParaRPr lang="en-US" sz="2000" dirty="0"/>
                    </a:p>
                  </a:txBody>
                  <a:tcPr anchor="ctr"/>
                </a:tc>
              </a:tr>
              <a:tr h="437775">
                <a:tc gridSpan="4">
                  <a:txBody>
                    <a:bodyPr/>
                    <a:lstStyle/>
                    <a:p>
                      <a:r>
                        <a:rPr lang="en-US" sz="1400" b="0" i="1" dirty="0" smtClean="0"/>
                        <a:t>* Must be</a:t>
                      </a:r>
                      <a:r>
                        <a:rPr lang="en-US" sz="1400" b="0" i="1" baseline="0" dirty="0" smtClean="0"/>
                        <a:t> 70%+ in 2015 (95%+ in 2016) Assuming Group Meets Transition Requirements</a:t>
                      </a:r>
                      <a:endParaRPr lang="en-US" sz="1400" b="0" i="1" dirty="0"/>
                    </a:p>
                  </a:txBody>
                  <a:tcPr anchor="ctr"/>
                </a:tc>
                <a:tc hMerge="1">
                  <a:txBody>
                    <a:bodyPr/>
                    <a:lstStyle/>
                    <a:p>
                      <a:endParaRPr lang="en-US" sz="1600" dirty="0"/>
                    </a:p>
                  </a:txBody>
                  <a:tcPr anchor="ctr"/>
                </a:tc>
                <a:tc hMerge="1">
                  <a:txBody>
                    <a:bodyPr/>
                    <a:lstStyle/>
                    <a:p>
                      <a:endParaRPr lang="en-US" sz="1600" dirty="0"/>
                    </a:p>
                  </a:txBody>
                  <a:tcPr anchor="ctr"/>
                </a:tc>
                <a:tc hMerge="1">
                  <a:txBody>
                    <a:bodyPr/>
                    <a:lstStyle/>
                    <a:p>
                      <a:endParaRPr lang="en-US" sz="2000" dirty="0"/>
                    </a:p>
                  </a:txBody>
                  <a:tcPr anchor="ctr"/>
                </a:tc>
              </a:tr>
            </a:tbl>
          </a:graphicData>
        </a:graphic>
      </p:graphicFrame>
      <p:sp>
        <p:nvSpPr>
          <p:cNvPr id="7" name="TextBox 6"/>
          <p:cNvSpPr txBox="1"/>
          <p:nvPr/>
        </p:nvSpPr>
        <p:spPr>
          <a:xfrm>
            <a:off x="723014" y="1041991"/>
            <a:ext cx="7963786" cy="584775"/>
          </a:xfrm>
          <a:prstGeom prst="rect">
            <a:avLst/>
          </a:prstGeom>
          <a:noFill/>
        </p:spPr>
        <p:txBody>
          <a:bodyPr wrap="square" rtlCol="0">
            <a:spAutoFit/>
          </a:bodyPr>
          <a:lstStyle/>
          <a:p>
            <a:pPr marL="0" lvl="1"/>
            <a:r>
              <a:rPr lang="en-US" sz="1600" dirty="0" smtClean="0">
                <a:solidFill>
                  <a:prstClr val="black"/>
                </a:solidFill>
              </a:rPr>
              <a:t>Coverage Profile of Employees: 100+ Must offer Coverage to 70%+ of full-time employees in 2015 (and 95% in 2016).</a:t>
            </a:r>
            <a:endParaRPr lang="en-US" sz="1600" dirty="0">
              <a:solidFill>
                <a:prstClr val="black"/>
              </a:solidFill>
            </a:endParaRPr>
          </a:p>
        </p:txBody>
      </p:sp>
      <p:grpSp>
        <p:nvGrpSpPr>
          <p:cNvPr id="8" name="Group 7"/>
          <p:cNvGrpSpPr/>
          <p:nvPr/>
        </p:nvGrpSpPr>
        <p:grpSpPr>
          <a:xfrm>
            <a:off x="4612677" y="4065776"/>
            <a:ext cx="400503" cy="1206867"/>
            <a:chOff x="6857093" y="4185469"/>
            <a:chExt cx="369398" cy="1210629"/>
          </a:xfrm>
        </p:grpSpPr>
        <p:cxnSp>
          <p:nvCxnSpPr>
            <p:cNvPr id="9" name="Straight Arrow Connector 8"/>
            <p:cNvCxnSpPr/>
            <p:nvPr/>
          </p:nvCxnSpPr>
          <p:spPr>
            <a:xfrm flipH="1">
              <a:off x="7224316" y="4194413"/>
              <a:ext cx="241" cy="1201685"/>
            </a:xfrm>
            <a:prstGeom prst="straightConnector1">
              <a:avLst/>
            </a:prstGeom>
            <a:ln w="28575">
              <a:tailEnd type="arrow"/>
            </a:ln>
            <a:scene3d>
              <a:camera prst="orthographicFront">
                <a:rot lat="0" lon="10800000" rev="0"/>
              </a:camera>
              <a:lightRig rig="threePt" dir="t"/>
            </a:scene3d>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6857093" y="4185469"/>
              <a:ext cx="361508" cy="0"/>
            </a:xfrm>
            <a:prstGeom prst="line">
              <a:avLst/>
            </a:prstGeom>
            <a:ln w="28575"/>
            <a:scene3d>
              <a:camera prst="orthographicFront">
                <a:rot lat="0" lon="10800000" rev="0"/>
              </a:camera>
              <a:lightRig rig="threePt" dir="t"/>
            </a:scene3d>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6864983" y="5051727"/>
              <a:ext cx="361508" cy="0"/>
            </a:xfrm>
            <a:prstGeom prst="line">
              <a:avLst/>
            </a:prstGeom>
            <a:ln w="28575"/>
            <a:scene3d>
              <a:camera prst="orthographicFront">
                <a:rot lat="0" lon="10800000" rev="0"/>
              </a:camera>
              <a:lightRig rig="threePt" dir="t"/>
            </a:scene3d>
          </p:spPr>
          <p:style>
            <a:lnRef idx="1">
              <a:schemeClr val="accent1"/>
            </a:lnRef>
            <a:fillRef idx="0">
              <a:schemeClr val="accent1"/>
            </a:fillRef>
            <a:effectRef idx="0">
              <a:schemeClr val="accent1"/>
            </a:effectRef>
            <a:fontRef idx="minor">
              <a:schemeClr val="tx1"/>
            </a:fontRef>
          </p:style>
        </p:cxnSp>
      </p:grpSp>
      <p:sp>
        <p:nvSpPr>
          <p:cNvPr id="12" name="TextBox 11"/>
          <p:cNvSpPr txBox="1"/>
          <p:nvPr/>
        </p:nvSpPr>
        <p:spPr>
          <a:xfrm>
            <a:off x="776176" y="6241312"/>
            <a:ext cx="7421526" cy="507831"/>
          </a:xfrm>
          <a:prstGeom prst="rect">
            <a:avLst/>
          </a:prstGeom>
          <a:noFill/>
        </p:spPr>
        <p:txBody>
          <a:bodyPr wrap="square" rtlCol="0">
            <a:spAutoFit/>
          </a:bodyPr>
          <a:lstStyle/>
          <a:p>
            <a:r>
              <a:rPr lang="en-US" sz="900" b="1" dirty="0" smtClean="0">
                <a:solidFill>
                  <a:prstClr val="white"/>
                </a:solidFill>
              </a:rPr>
              <a:t>Legal and Tax Advice and Compliance Disclosure</a:t>
            </a:r>
            <a:r>
              <a:rPr lang="en-US" sz="900" dirty="0" smtClean="0">
                <a:solidFill>
                  <a:prstClr val="white"/>
                </a:solidFill>
              </a:rPr>
              <a:t>: The information provided in this document is not intended to advise any company on how it may comply with any provisions of the referenced law or regulations, nor is it otherwise intended to impart any legal or tax advice. If you have any questions about how to comply with this or any other law or regulation, we recommend that you consult with appropriate legal and tax experts.</a:t>
            </a:r>
            <a:endParaRPr lang="en-US" sz="900" dirty="0">
              <a:solidFill>
                <a:prstClr val="white"/>
              </a:solidFill>
            </a:endParaRPr>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3.  Is Coverage Affordable?</a:t>
            </a:r>
            <a:endParaRPr lang="en-US" dirty="0"/>
          </a:p>
        </p:txBody>
      </p:sp>
      <p:sp>
        <p:nvSpPr>
          <p:cNvPr id="3" name="Content Placeholder 2"/>
          <p:cNvSpPr>
            <a:spLocks noGrp="1"/>
          </p:cNvSpPr>
          <p:nvPr>
            <p:ph idx="1"/>
          </p:nvPr>
        </p:nvSpPr>
        <p:spPr>
          <a:xfrm>
            <a:off x="600796" y="1438275"/>
            <a:ext cx="8113712" cy="4687888"/>
          </a:xfrm>
        </p:spPr>
        <p:txBody>
          <a:bodyPr/>
          <a:lstStyle/>
          <a:p>
            <a:r>
              <a:rPr lang="en-US" b="1" dirty="0" smtClean="0"/>
              <a:t>Affordability in 2015 -  </a:t>
            </a:r>
            <a:r>
              <a:rPr lang="en-US" dirty="0" smtClean="0"/>
              <a:t>Applicable Large Employers need to determine if coverage is affordable for their employees starting in 2015.  Large groups may utilize one of three options under a safe-harbor formula to determine if premium is considered affordable for each employee based on single contribution and premium costs compared to threshold of 9½% of their employee-only income.  </a:t>
            </a:r>
          </a:p>
          <a:p>
            <a:pPr marL="507961" lvl="1" indent="-342900">
              <a:spcBef>
                <a:spcPts val="0"/>
              </a:spcBef>
              <a:spcAft>
                <a:spcPts val="600"/>
              </a:spcAft>
              <a:buFont typeface="+mj-lt"/>
              <a:buAutoNum type="alphaLcPeriod"/>
            </a:pPr>
            <a:r>
              <a:rPr lang="en-US" dirty="0" smtClean="0"/>
              <a:t>Form W-2 Wages –Income of employee is based on wages paid by  employer as reported in Box 1 on W-2 which includes reductions for section 401(k) and section 125 .  Calculation allows for partial years due to beginning or ending of employment.  Coverage is considered affordable if employee’s required contribution for the lowest cost self-only plan does not exceed 9 ½% of W-2 Box 1 wages for coverage period.</a:t>
            </a:r>
          </a:p>
          <a:p>
            <a:pPr marL="507961" lvl="1" indent="-342900">
              <a:spcBef>
                <a:spcPts val="0"/>
              </a:spcBef>
              <a:spcAft>
                <a:spcPts val="600"/>
              </a:spcAft>
              <a:buFont typeface="+mj-lt"/>
              <a:buAutoNum type="alphaLcPeriod"/>
            </a:pPr>
            <a:r>
              <a:rPr lang="en-US" dirty="0" smtClean="0"/>
              <a:t>Rate of Pay – Offer of coverage is considered affordable for a particular calendar month if employee’s required contribution for the lowest cost self-only plan does not exceed 9 ½% of monthly income as calculated: a. 130 hrs x hourly rate for month or b. monthly salary.</a:t>
            </a:r>
          </a:p>
          <a:p>
            <a:pPr marL="507961" lvl="1" indent="-342900">
              <a:spcBef>
                <a:spcPts val="0"/>
              </a:spcBef>
              <a:spcAft>
                <a:spcPts val="600"/>
              </a:spcAft>
              <a:buFont typeface="+mj-lt"/>
              <a:buAutoNum type="alphaLcPeriod"/>
            </a:pPr>
            <a:r>
              <a:rPr lang="en-US" dirty="0" smtClean="0"/>
              <a:t>Federal Poverty Line – Offer of coverage is considered affordable for a particular calendar month if employee’s required contribution for the lowest cost self-only plan does not exceed 9 ½% of annual Federal Poverty Line for a single individual divided by 12.  2014 FPL is $11,670. </a:t>
            </a:r>
          </a:p>
          <a:p>
            <a:endParaRPr lang="en-US" dirty="0"/>
          </a:p>
        </p:txBody>
      </p:sp>
      <p:sp>
        <p:nvSpPr>
          <p:cNvPr id="4" name="Slide Number Placeholder 3"/>
          <p:cNvSpPr>
            <a:spLocks noGrp="1"/>
          </p:cNvSpPr>
          <p:nvPr>
            <p:ph type="sldNum" sz="quarter" idx="4"/>
          </p:nvPr>
        </p:nvSpPr>
        <p:spPr/>
        <p:txBody>
          <a:bodyPr/>
          <a:lstStyle/>
          <a:p>
            <a:fld id="{F0188472-25E7-46E3-AF61-F84C3E5C21AF}" type="slidenum">
              <a:rPr lang="en-US" smtClean="0">
                <a:solidFill>
                  <a:prstClr val="black">
                    <a:tint val="75000"/>
                  </a:prstClr>
                </a:solidFill>
              </a:rPr>
              <a:pPr/>
              <a:t>26</a:t>
            </a:fld>
            <a:endParaRPr lang="en-US" dirty="0">
              <a:solidFill>
                <a:prstClr val="black">
                  <a:tint val="75000"/>
                </a:prstClr>
              </a:solidFill>
            </a:endParaRPr>
          </a:p>
        </p:txBody>
      </p:sp>
      <p:sp>
        <p:nvSpPr>
          <p:cNvPr id="5" name="TextBox 4"/>
          <p:cNvSpPr txBox="1"/>
          <p:nvPr/>
        </p:nvSpPr>
        <p:spPr>
          <a:xfrm>
            <a:off x="776176" y="6241312"/>
            <a:ext cx="7421526" cy="507831"/>
          </a:xfrm>
          <a:prstGeom prst="rect">
            <a:avLst/>
          </a:prstGeom>
          <a:noFill/>
        </p:spPr>
        <p:txBody>
          <a:bodyPr wrap="square" rtlCol="0">
            <a:spAutoFit/>
          </a:bodyPr>
          <a:lstStyle/>
          <a:p>
            <a:r>
              <a:rPr lang="en-US" sz="900" b="1" dirty="0" smtClean="0">
                <a:solidFill>
                  <a:prstClr val="white"/>
                </a:solidFill>
              </a:rPr>
              <a:t>Legal and Tax Advice and Compliance Disclosure</a:t>
            </a:r>
            <a:r>
              <a:rPr lang="en-US" sz="900" dirty="0" smtClean="0">
                <a:solidFill>
                  <a:prstClr val="white"/>
                </a:solidFill>
              </a:rPr>
              <a:t>: The information provided in this document is not intended to advise any company on how it may comply with any provisions of the referenced law or regulations, nor is it otherwise intended to impart any legal or tax advice. If you have any questions about how to comply with this or any other law or regulation, we recommend that you consult with appropriate legal and tax experts.</a:t>
            </a:r>
            <a:endParaRPr lang="en-US" sz="900" dirty="0">
              <a:solidFill>
                <a:prstClr val="white"/>
              </a:solidFill>
            </a:endParaRP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31859" y="0"/>
            <a:ext cx="8229600" cy="935184"/>
          </a:xfrm>
        </p:spPr>
        <p:txBody>
          <a:bodyPr>
            <a:normAutofit/>
          </a:bodyPr>
          <a:lstStyle/>
          <a:p>
            <a:r>
              <a:rPr lang="en-US" b="1" dirty="0" smtClean="0"/>
              <a:t>3.  Is Coverage Affordable?</a:t>
            </a:r>
            <a:endParaRPr lang="en-US" b="1" dirty="0"/>
          </a:p>
        </p:txBody>
      </p:sp>
      <p:sp>
        <p:nvSpPr>
          <p:cNvPr id="4" name="Slide Number Placeholder 3"/>
          <p:cNvSpPr>
            <a:spLocks noGrp="1"/>
          </p:cNvSpPr>
          <p:nvPr>
            <p:ph type="sldNum" sz="quarter" idx="4"/>
          </p:nvPr>
        </p:nvSpPr>
        <p:spPr/>
        <p:txBody>
          <a:bodyPr/>
          <a:lstStyle/>
          <a:p>
            <a:fld id="{F0188472-25E7-46E3-AF61-F84C3E5C21AF}" type="slidenum">
              <a:rPr lang="en-US" smtClean="0">
                <a:solidFill>
                  <a:prstClr val="black">
                    <a:tint val="75000"/>
                  </a:prstClr>
                </a:solidFill>
              </a:rPr>
              <a:pPr/>
              <a:t>27</a:t>
            </a:fld>
            <a:endParaRPr lang="en-US" dirty="0">
              <a:solidFill>
                <a:prstClr val="black">
                  <a:tint val="75000"/>
                </a:prstClr>
              </a:solidFill>
            </a:endParaRPr>
          </a:p>
        </p:txBody>
      </p:sp>
      <p:sp>
        <p:nvSpPr>
          <p:cNvPr id="13" name="TextBox 12"/>
          <p:cNvSpPr txBox="1"/>
          <p:nvPr/>
        </p:nvSpPr>
        <p:spPr>
          <a:xfrm>
            <a:off x="684026" y="962485"/>
            <a:ext cx="8045003" cy="338532"/>
          </a:xfrm>
          <a:prstGeom prst="rect">
            <a:avLst/>
          </a:prstGeom>
          <a:noFill/>
        </p:spPr>
        <p:txBody>
          <a:bodyPr wrap="square" lIns="91418" tIns="45709" rIns="91418" bIns="45709" rtlCol="0">
            <a:spAutoFit/>
          </a:bodyPr>
          <a:lstStyle/>
          <a:p>
            <a:r>
              <a:rPr lang="en-US" sz="1600" dirty="0" smtClean="0">
                <a:solidFill>
                  <a:prstClr val="black">
                    <a:lumMod val="85000"/>
                    <a:lumOff val="15000"/>
                  </a:prstClr>
                </a:solidFill>
                <a:cs typeface="Arial" pitchFamily="34" charset="0"/>
              </a:rPr>
              <a:t>Employer can adjust contribution, wages, hours or a combination to achieve affordability. </a:t>
            </a:r>
          </a:p>
        </p:txBody>
      </p:sp>
      <p:sp>
        <p:nvSpPr>
          <p:cNvPr id="8" name="TextBox 7"/>
          <p:cNvSpPr txBox="1"/>
          <p:nvPr/>
        </p:nvSpPr>
        <p:spPr>
          <a:xfrm>
            <a:off x="776176" y="6241312"/>
            <a:ext cx="7421526" cy="507831"/>
          </a:xfrm>
          <a:prstGeom prst="rect">
            <a:avLst/>
          </a:prstGeom>
          <a:noFill/>
        </p:spPr>
        <p:txBody>
          <a:bodyPr wrap="square" rtlCol="0">
            <a:spAutoFit/>
          </a:bodyPr>
          <a:lstStyle/>
          <a:p>
            <a:r>
              <a:rPr lang="en-US" sz="900" b="1" dirty="0" smtClean="0">
                <a:solidFill>
                  <a:prstClr val="white"/>
                </a:solidFill>
              </a:rPr>
              <a:t>Legal and Tax Advice and Compliance Disclosure</a:t>
            </a:r>
            <a:r>
              <a:rPr lang="en-US" sz="900" dirty="0" smtClean="0">
                <a:solidFill>
                  <a:prstClr val="white"/>
                </a:solidFill>
              </a:rPr>
              <a:t>: The information provided in this document is not intended to advise any company on how it may comply with any provisions of the referenced law or regulations, nor it is otherwise intended to impart any legal or tax advice. If you have any questions about how to comply with this or any other law or regulation, we recommend that you consult with appropriate legal and tax experts.</a:t>
            </a:r>
            <a:endParaRPr lang="en-US" sz="900" dirty="0">
              <a:solidFill>
                <a:prstClr val="white"/>
              </a:solidFill>
            </a:endParaRPr>
          </a:p>
        </p:txBody>
      </p:sp>
      <p:graphicFrame>
        <p:nvGraphicFramePr>
          <p:cNvPr id="99331" name="Object 3"/>
          <p:cNvGraphicFramePr>
            <a:graphicFrameLocks noChangeAspect="1"/>
          </p:cNvGraphicFramePr>
          <p:nvPr/>
        </p:nvGraphicFramePr>
        <p:xfrm>
          <a:off x="938213" y="1333500"/>
          <a:ext cx="7158037" cy="4902002"/>
        </p:xfrm>
        <a:graphic>
          <a:graphicData uri="http://schemas.openxmlformats.org/presentationml/2006/ole">
            <mc:AlternateContent xmlns:mc="http://schemas.openxmlformats.org/markup-compatibility/2006">
              <mc:Choice xmlns:v="urn:schemas-microsoft-com:vml" Requires="v">
                <p:oleObj spid="_x0000_s5138" name="Worksheet" r:id="rId3" imgW="7343650" imgH="5029277" progId="Excel.Sheet.12">
                  <p:embed/>
                </p:oleObj>
              </mc:Choice>
              <mc:Fallback>
                <p:oleObj name="Worksheet" r:id="rId3" imgW="7343650" imgH="5029277" progId="Excel.Sheet.1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8213" y="1333500"/>
                        <a:ext cx="7158037" cy="49020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56003" y="0"/>
            <a:ext cx="8229600" cy="935184"/>
          </a:xfrm>
        </p:spPr>
        <p:txBody>
          <a:bodyPr>
            <a:noAutofit/>
          </a:bodyPr>
          <a:lstStyle/>
          <a:p>
            <a:pPr lvl="0"/>
            <a:r>
              <a:rPr lang="en-US" b="1" dirty="0" smtClean="0"/>
              <a:t>Additional Requirements:</a:t>
            </a:r>
            <a:endParaRPr lang="en-US" dirty="0"/>
          </a:p>
        </p:txBody>
      </p:sp>
      <p:sp>
        <p:nvSpPr>
          <p:cNvPr id="3" name="Content Placeholder 2"/>
          <p:cNvSpPr>
            <a:spLocks noGrp="1"/>
          </p:cNvSpPr>
          <p:nvPr>
            <p:ph idx="1"/>
          </p:nvPr>
        </p:nvSpPr>
        <p:spPr>
          <a:xfrm>
            <a:off x="595606" y="1392865"/>
            <a:ext cx="7980362" cy="4733298"/>
          </a:xfrm>
        </p:spPr>
        <p:txBody>
          <a:bodyPr>
            <a:normAutofit/>
          </a:bodyPr>
          <a:lstStyle/>
          <a:p>
            <a:pPr marL="354011" indent="-342900">
              <a:buFont typeface="+mj-lt"/>
              <a:buAutoNum type="alphaLcPeriod"/>
            </a:pPr>
            <a:r>
              <a:rPr lang="en-US" b="1" dirty="0" smtClean="0"/>
              <a:t>Marketplace Notice : </a:t>
            </a:r>
            <a:r>
              <a:rPr lang="en-US" dirty="0" smtClean="0"/>
              <a:t>This notification is required to be delivered to employees within 14 days of their hire date.  This notice informs employees of the Health Insurance Marketplace (Exchange), whether their employer plan meets minimum coverage standard and how to access additional information. More information  is available on Department of Labor website. </a:t>
            </a:r>
            <a:r>
              <a:rPr lang="en-US" dirty="0" smtClean="0">
                <a:solidFill>
                  <a:srgbClr val="0762AD"/>
                </a:solidFill>
                <a:hlinkClick r:id="rId2"/>
              </a:rPr>
              <a:t>http://www.dol.gov/ebsa/healthreform/regulations/coverageoptionsnotice.html</a:t>
            </a:r>
            <a:endParaRPr lang="en-US" dirty="0" smtClean="0">
              <a:solidFill>
                <a:srgbClr val="0762AD"/>
              </a:solidFill>
            </a:endParaRPr>
          </a:p>
          <a:p>
            <a:pPr marL="354011" indent="-342900">
              <a:buFont typeface="+mj-lt"/>
              <a:buAutoNum type="alphaLcPeriod"/>
            </a:pPr>
            <a:r>
              <a:rPr lang="en-US" b="1" dirty="0" smtClean="0"/>
              <a:t>Discrimination</a:t>
            </a:r>
            <a:r>
              <a:rPr lang="en-US" dirty="0" smtClean="0"/>
              <a:t>: Penalties for discrimination in favor of highly compensated employees are significant.  Enforcement dates have not been set but employer should review current benefits and contribution to ensure they are compliant. This affects all non-grandfathered groups (including &lt;50 FTEs).   Determine if change in eligibility or contribution amount or grandfathered status is required and calculate additional cost if applicable.</a:t>
            </a:r>
          </a:p>
          <a:p>
            <a:pPr marL="519072" lvl="1" indent="-342900">
              <a:buNone/>
            </a:pPr>
            <a:r>
              <a:rPr lang="en-US" sz="1200" dirty="0" smtClean="0"/>
              <a:t>. </a:t>
            </a:r>
            <a:endParaRPr lang="en-US" sz="1800" dirty="0" smtClean="0"/>
          </a:p>
          <a:p>
            <a:pPr marL="742869" lvl="2" indent="-400050">
              <a:buFont typeface="Wingdings" pitchFamily="2" charset="2"/>
              <a:buChar char="q"/>
            </a:pPr>
            <a:endParaRPr lang="en-US" sz="1800" dirty="0" smtClean="0"/>
          </a:p>
          <a:p>
            <a:pPr marL="468311" indent="-457200">
              <a:buAutoNum type="alphaLcPeriod" startAt="4"/>
            </a:pPr>
            <a:endParaRPr lang="en-US" sz="2000" dirty="0" smtClean="0"/>
          </a:p>
          <a:p>
            <a:endParaRPr lang="en-US" sz="1400" dirty="0"/>
          </a:p>
        </p:txBody>
      </p:sp>
      <p:sp>
        <p:nvSpPr>
          <p:cNvPr id="4" name="Slide Number Placeholder 3"/>
          <p:cNvSpPr>
            <a:spLocks noGrp="1"/>
          </p:cNvSpPr>
          <p:nvPr>
            <p:ph type="sldNum" sz="quarter" idx="4"/>
          </p:nvPr>
        </p:nvSpPr>
        <p:spPr/>
        <p:txBody>
          <a:bodyPr/>
          <a:lstStyle/>
          <a:p>
            <a:fld id="{F0188472-25E7-46E3-AF61-F84C3E5C21AF}" type="slidenum">
              <a:rPr lang="en-US" smtClean="0">
                <a:solidFill>
                  <a:prstClr val="black">
                    <a:tint val="75000"/>
                  </a:prstClr>
                </a:solidFill>
              </a:rPr>
              <a:pPr/>
              <a:t>28</a:t>
            </a:fld>
            <a:endParaRPr lang="en-US" dirty="0">
              <a:solidFill>
                <a:prstClr val="black">
                  <a:tint val="75000"/>
                </a:prstClr>
              </a:solidFill>
            </a:endParaRPr>
          </a:p>
        </p:txBody>
      </p:sp>
      <p:sp>
        <p:nvSpPr>
          <p:cNvPr id="5" name="TextBox 4"/>
          <p:cNvSpPr txBox="1"/>
          <p:nvPr/>
        </p:nvSpPr>
        <p:spPr>
          <a:xfrm>
            <a:off x="776176" y="6241312"/>
            <a:ext cx="7421526" cy="507831"/>
          </a:xfrm>
          <a:prstGeom prst="rect">
            <a:avLst/>
          </a:prstGeom>
          <a:noFill/>
        </p:spPr>
        <p:txBody>
          <a:bodyPr wrap="square" rtlCol="0">
            <a:spAutoFit/>
          </a:bodyPr>
          <a:lstStyle/>
          <a:p>
            <a:r>
              <a:rPr lang="en-US" sz="900" b="1" dirty="0" smtClean="0">
                <a:solidFill>
                  <a:prstClr val="white"/>
                </a:solidFill>
              </a:rPr>
              <a:t>Legal and Tax Advice and Compliance Disclosure</a:t>
            </a:r>
            <a:r>
              <a:rPr lang="en-US" sz="900" dirty="0" smtClean="0">
                <a:solidFill>
                  <a:prstClr val="white"/>
                </a:solidFill>
              </a:rPr>
              <a:t>: The information provided in this document is not intended to advise any company on how it may comply with any provisions of the referenced law or regulations, nor it is otherwise intended to impart any legal or tax advice. If you have any questions about how to comply with this or any other law or regulation, we recommend that you consult with appropriate legal and tax experts.</a:t>
            </a:r>
            <a:endParaRPr lang="en-US" sz="900" dirty="0">
              <a:solidFill>
                <a:prstClr val="white"/>
              </a:solidFill>
            </a:endParaRP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56003" y="0"/>
            <a:ext cx="8229600" cy="935184"/>
          </a:xfrm>
        </p:spPr>
        <p:txBody>
          <a:bodyPr>
            <a:noAutofit/>
          </a:bodyPr>
          <a:lstStyle/>
          <a:p>
            <a:pPr lvl="0"/>
            <a:r>
              <a:rPr lang="en-US" b="1" dirty="0" smtClean="0"/>
              <a:t>Additional Requirements</a:t>
            </a:r>
            <a:endParaRPr lang="en-US" dirty="0"/>
          </a:p>
        </p:txBody>
      </p:sp>
      <p:sp>
        <p:nvSpPr>
          <p:cNvPr id="3" name="Content Placeholder 2"/>
          <p:cNvSpPr>
            <a:spLocks noGrp="1"/>
          </p:cNvSpPr>
          <p:nvPr>
            <p:ph idx="1"/>
          </p:nvPr>
        </p:nvSpPr>
        <p:spPr>
          <a:xfrm>
            <a:off x="595606" y="1392865"/>
            <a:ext cx="7980362" cy="4733298"/>
          </a:xfrm>
        </p:spPr>
        <p:txBody>
          <a:bodyPr>
            <a:normAutofit/>
          </a:bodyPr>
          <a:lstStyle/>
          <a:p>
            <a:pPr marL="354011" indent="0">
              <a:spcBef>
                <a:spcPts val="600"/>
              </a:spcBef>
              <a:spcAft>
                <a:spcPts val="600"/>
              </a:spcAft>
              <a:buNone/>
            </a:pPr>
            <a:r>
              <a:rPr lang="en-US" b="1" dirty="0" smtClean="0"/>
              <a:t>Taxes and Fees</a:t>
            </a:r>
            <a:r>
              <a:rPr lang="en-US" dirty="0" smtClean="0"/>
              <a:t>: Three of the major taxes and fees related to ACA are described below. BCBSND pays all three taxes for fully-insured groups including NDPERS:</a:t>
            </a:r>
            <a:endParaRPr lang="en-US" sz="2200" dirty="0" smtClean="0"/>
          </a:p>
          <a:p>
            <a:pPr marL="742869" lvl="2" indent="-400050">
              <a:spcBef>
                <a:spcPts val="600"/>
              </a:spcBef>
              <a:spcAft>
                <a:spcPts val="600"/>
              </a:spcAft>
              <a:buFont typeface="+mj-lt"/>
              <a:buAutoNum type="romanLcPeriod"/>
            </a:pPr>
            <a:r>
              <a:rPr lang="en-US" dirty="0" smtClean="0"/>
              <a:t>The </a:t>
            </a:r>
            <a:r>
              <a:rPr lang="en-US" b="1" dirty="0" smtClean="0">
                <a:solidFill>
                  <a:srgbClr val="0762AD"/>
                </a:solidFill>
                <a:cs typeface="Arial" pitchFamily="34" charset="0"/>
              </a:rPr>
              <a:t>Patient-Centered Outcomes Research Institute (PCORI) Fee </a:t>
            </a:r>
            <a:r>
              <a:rPr lang="en-US" dirty="0" smtClean="0"/>
              <a:t>affects fully insured and self-funded plans.  Effective 2012-2019, health insurance issuers and employers sponsoring self-funded group health plans must pay $1 per member per year for plan years ending October, 2012- September, 2013. The fee increases to $2 per member per year in the second year. Then, the fee adjusts based on the percentage increase in the projected per capita amount of national health expenditures. Payment is due July 31 of each year.  </a:t>
            </a:r>
            <a:endParaRPr lang="en-US" b="1" dirty="0" smtClean="0">
              <a:solidFill>
                <a:srgbClr val="0070C0"/>
              </a:solidFill>
            </a:endParaRPr>
          </a:p>
          <a:p>
            <a:pPr marL="742869" lvl="2" indent="-400050">
              <a:spcBef>
                <a:spcPts val="600"/>
              </a:spcBef>
              <a:spcAft>
                <a:spcPts val="600"/>
              </a:spcAft>
              <a:buFont typeface="+mj-lt"/>
              <a:buAutoNum type="romanLcPeriod"/>
            </a:pPr>
            <a:r>
              <a:rPr lang="en-US" dirty="0" smtClean="0"/>
              <a:t>The </a:t>
            </a:r>
            <a:r>
              <a:rPr lang="en-US" b="1" dirty="0" smtClean="0">
                <a:solidFill>
                  <a:srgbClr val="0762AD"/>
                </a:solidFill>
                <a:cs typeface="Arial" pitchFamily="34" charset="0"/>
              </a:rPr>
              <a:t>Transitional Reinsurance Fee </a:t>
            </a:r>
            <a:r>
              <a:rPr lang="en-US" dirty="0" smtClean="0"/>
              <a:t>impacts both fully insured and self-funded plans. The fees are distributed to health insurance issuers in the non-grandfathered individual market that disproportionately attract individuals at risk for high medical costs. The fee is temporary and is collected from 2014-2016 and the initial year’s fee is $63/member/year or $5.25/member/month. Payment is due in two installments in 2015.  First is due in January ($52.50) and second ($10.50) is due in 4</a:t>
            </a:r>
            <a:r>
              <a:rPr lang="en-US" baseline="30000" dirty="0" smtClean="0"/>
              <a:t>th</a:t>
            </a:r>
            <a:r>
              <a:rPr lang="en-US" dirty="0" smtClean="0"/>
              <a:t> quarter of 2015. </a:t>
            </a:r>
            <a:endParaRPr lang="en-US" b="1" dirty="0" smtClean="0">
              <a:solidFill>
                <a:srgbClr val="0070C0"/>
              </a:solidFill>
            </a:endParaRPr>
          </a:p>
          <a:p>
            <a:pPr marL="742869" lvl="2" indent="-400050">
              <a:spcBef>
                <a:spcPts val="600"/>
              </a:spcBef>
              <a:spcAft>
                <a:spcPts val="600"/>
              </a:spcAft>
              <a:buFont typeface="+mj-lt"/>
              <a:buAutoNum type="romanLcPeriod"/>
            </a:pPr>
            <a:r>
              <a:rPr lang="en-US" b="1" dirty="0" smtClean="0">
                <a:solidFill>
                  <a:srgbClr val="0762AD"/>
                </a:solidFill>
                <a:cs typeface="Arial" pitchFamily="34" charset="0"/>
              </a:rPr>
              <a:t>Health Insurance Fee </a:t>
            </a:r>
            <a:r>
              <a:rPr lang="en-US" dirty="0" smtClean="0"/>
              <a:t>is assessed against all fully-insured business and is projected to cost BCBSND an estimated $14M in 2014 and add approximately 1.4% to premiums. For 2015, BCBSND estimates this tax will add 2.6% to premium.</a:t>
            </a:r>
          </a:p>
          <a:p>
            <a:pPr marL="742869" lvl="2" indent="-400050">
              <a:spcBef>
                <a:spcPts val="600"/>
              </a:spcBef>
              <a:spcAft>
                <a:spcPts val="600"/>
              </a:spcAft>
              <a:buFont typeface="+mj-lt"/>
              <a:buAutoNum type="romanLcPeriod"/>
            </a:pPr>
            <a:endParaRPr lang="en-US" sz="1800" dirty="0" smtClean="0"/>
          </a:p>
          <a:p>
            <a:pPr>
              <a:buNone/>
            </a:pPr>
            <a:endParaRPr lang="en-US" dirty="0"/>
          </a:p>
        </p:txBody>
      </p:sp>
      <p:sp>
        <p:nvSpPr>
          <p:cNvPr id="4" name="Slide Number Placeholder 3"/>
          <p:cNvSpPr>
            <a:spLocks noGrp="1"/>
          </p:cNvSpPr>
          <p:nvPr>
            <p:ph type="sldNum" sz="quarter" idx="4"/>
          </p:nvPr>
        </p:nvSpPr>
        <p:spPr/>
        <p:txBody>
          <a:bodyPr/>
          <a:lstStyle/>
          <a:p>
            <a:fld id="{F0188472-25E7-46E3-AF61-F84C3E5C21AF}" type="slidenum">
              <a:rPr lang="en-US" smtClean="0">
                <a:solidFill>
                  <a:prstClr val="black">
                    <a:tint val="75000"/>
                  </a:prstClr>
                </a:solidFill>
              </a:rPr>
              <a:pPr/>
              <a:t>29</a:t>
            </a:fld>
            <a:endParaRPr lang="en-US" dirty="0">
              <a:solidFill>
                <a:prstClr val="black">
                  <a:tint val="75000"/>
                </a:prstClr>
              </a:solidFill>
            </a:endParaRPr>
          </a:p>
        </p:txBody>
      </p:sp>
      <p:sp>
        <p:nvSpPr>
          <p:cNvPr id="7" name="TextBox 6"/>
          <p:cNvSpPr txBox="1"/>
          <p:nvPr/>
        </p:nvSpPr>
        <p:spPr>
          <a:xfrm>
            <a:off x="776176" y="6241312"/>
            <a:ext cx="7421526" cy="507831"/>
          </a:xfrm>
          <a:prstGeom prst="rect">
            <a:avLst/>
          </a:prstGeom>
          <a:noFill/>
        </p:spPr>
        <p:txBody>
          <a:bodyPr wrap="square" rtlCol="0">
            <a:spAutoFit/>
          </a:bodyPr>
          <a:lstStyle/>
          <a:p>
            <a:r>
              <a:rPr lang="en-US" sz="900" b="1" dirty="0" smtClean="0">
                <a:solidFill>
                  <a:prstClr val="white"/>
                </a:solidFill>
              </a:rPr>
              <a:t>Legal and Tax Advice and Compliance Disclosure</a:t>
            </a:r>
            <a:r>
              <a:rPr lang="en-US" sz="900" dirty="0" smtClean="0">
                <a:solidFill>
                  <a:prstClr val="white"/>
                </a:solidFill>
              </a:rPr>
              <a:t>: The information provided in this document is not intended to advise any company on how it may comply with any provisions of the referenced law or regulations, nor is it otherwise intended to impart any legal or tax advice. If you have any questions about how to comply with this or any other law or regulation, we recommend that you consult with appropriate legal and tax experts.</a:t>
            </a:r>
            <a:endParaRPr lang="en-US" sz="900" dirty="0">
              <a:solidFill>
                <a:prstClr val="white"/>
              </a:solidFill>
            </a:endParaRP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a:solidFill>
            <a:schemeClr val="bg2">
              <a:lumMod val="50000"/>
            </a:schemeClr>
          </a:solidFill>
          <a:ln w="28575">
            <a:solidFill>
              <a:schemeClr val="tx1"/>
            </a:solidFill>
          </a:ln>
        </p:spPr>
        <p:txBody>
          <a:bodyPr/>
          <a:lstStyle/>
          <a:p>
            <a:r>
              <a:rPr lang="en-US" dirty="0" smtClean="0"/>
              <a:t>PERS Plan Eligibility today</a:t>
            </a:r>
            <a:endParaRPr lang="en-US" dirty="0"/>
          </a:p>
        </p:txBody>
      </p:sp>
      <p:sp>
        <p:nvSpPr>
          <p:cNvPr id="9" name="Text Placeholder 8"/>
          <p:cNvSpPr>
            <a:spLocks noGrp="1"/>
          </p:cNvSpPr>
          <p:nvPr>
            <p:ph type="body" idx="1"/>
          </p:nvPr>
        </p:nvSpPr>
        <p:spPr>
          <a:solidFill>
            <a:schemeClr val="bg2">
              <a:lumMod val="90000"/>
            </a:schemeClr>
          </a:solidFill>
          <a:ln w="28575">
            <a:solidFill>
              <a:schemeClr val="tx1"/>
            </a:solidFill>
          </a:ln>
        </p:spPr>
        <p:txBody>
          <a:bodyPr/>
          <a:lstStyle/>
          <a:p>
            <a:pPr algn="ctr"/>
            <a:r>
              <a:rPr lang="en-US" dirty="0" smtClean="0"/>
              <a:t>FTE under State Law</a:t>
            </a:r>
            <a:endParaRPr lang="en-US" dirty="0"/>
          </a:p>
        </p:txBody>
      </p:sp>
      <p:sp>
        <p:nvSpPr>
          <p:cNvPr id="10" name="Content Placeholder 9"/>
          <p:cNvSpPr>
            <a:spLocks noGrp="1"/>
          </p:cNvSpPr>
          <p:nvPr>
            <p:ph sz="half" idx="2"/>
          </p:nvPr>
        </p:nvSpPr>
        <p:spPr>
          <a:ln w="19050">
            <a:solidFill>
              <a:schemeClr val="tx1"/>
            </a:solidFill>
          </a:ln>
        </p:spPr>
        <p:txBody>
          <a:bodyPr/>
          <a:lstStyle/>
          <a:p>
            <a:r>
              <a:rPr lang="en-US" dirty="0" smtClean="0"/>
              <a:t>In an approved and regularly funded position</a:t>
            </a:r>
          </a:p>
          <a:p>
            <a:r>
              <a:rPr lang="en-US" dirty="0" smtClean="0"/>
              <a:t>Working 20 or more hours per week </a:t>
            </a:r>
          </a:p>
          <a:p>
            <a:r>
              <a:rPr lang="en-US" dirty="0" smtClean="0"/>
              <a:t>Working 20 or more weeks per year</a:t>
            </a:r>
            <a:endParaRPr lang="en-US" dirty="0"/>
          </a:p>
        </p:txBody>
      </p:sp>
      <p:sp>
        <p:nvSpPr>
          <p:cNvPr id="11" name="Text Placeholder 10"/>
          <p:cNvSpPr>
            <a:spLocks noGrp="1"/>
          </p:cNvSpPr>
          <p:nvPr>
            <p:ph type="body" sz="quarter" idx="3"/>
          </p:nvPr>
        </p:nvSpPr>
        <p:spPr>
          <a:solidFill>
            <a:schemeClr val="bg2">
              <a:lumMod val="90000"/>
            </a:schemeClr>
          </a:solidFill>
          <a:ln w="19050">
            <a:solidFill>
              <a:schemeClr val="tx1"/>
            </a:solidFill>
          </a:ln>
        </p:spPr>
        <p:txBody>
          <a:bodyPr/>
          <a:lstStyle/>
          <a:p>
            <a:pPr algn="ctr"/>
            <a:r>
              <a:rPr lang="en-US" dirty="0" smtClean="0"/>
              <a:t>Temporary Employee</a:t>
            </a:r>
            <a:endParaRPr lang="en-US" dirty="0"/>
          </a:p>
        </p:txBody>
      </p:sp>
      <p:sp>
        <p:nvSpPr>
          <p:cNvPr id="12" name="Content Placeholder 11"/>
          <p:cNvSpPr>
            <a:spLocks noGrp="1"/>
          </p:cNvSpPr>
          <p:nvPr>
            <p:ph sz="quarter" idx="4"/>
          </p:nvPr>
        </p:nvSpPr>
        <p:spPr>
          <a:ln w="19050">
            <a:solidFill>
              <a:schemeClr val="tx1"/>
            </a:solidFill>
          </a:ln>
        </p:spPr>
        <p:txBody>
          <a:bodyPr/>
          <a:lstStyle/>
          <a:p>
            <a:r>
              <a:rPr lang="en-US" dirty="0" smtClean="0"/>
              <a:t>Not in approved and regularly funded position</a:t>
            </a:r>
          </a:p>
          <a:p>
            <a:r>
              <a:rPr lang="en-US" dirty="0" smtClean="0"/>
              <a:t>Services may or may not be of limited duration</a:t>
            </a:r>
          </a:p>
          <a:p>
            <a:r>
              <a:rPr lang="en-US" dirty="0" smtClean="0"/>
              <a:t>Working </a:t>
            </a:r>
            <a:r>
              <a:rPr lang="en-US" dirty="0"/>
              <a:t>20 or more hours per week </a:t>
            </a:r>
          </a:p>
          <a:p>
            <a:r>
              <a:rPr lang="en-US" dirty="0"/>
              <a:t>Working 20 or more weeks per year</a:t>
            </a:r>
          </a:p>
          <a:p>
            <a:endParaRPr lang="en-US" dirty="0"/>
          </a:p>
        </p:txBody>
      </p:sp>
      <p:sp>
        <p:nvSpPr>
          <p:cNvPr id="4" name="Slide Number Placeholder 3"/>
          <p:cNvSpPr>
            <a:spLocks noGrp="1"/>
          </p:cNvSpPr>
          <p:nvPr>
            <p:ph type="sldNum" sz="quarter" idx="12"/>
          </p:nvPr>
        </p:nvSpPr>
        <p:spPr/>
        <p:txBody>
          <a:bodyPr/>
          <a:lstStyle/>
          <a:p>
            <a:fld id="{A36403C3-F0CC-463D-A3A4-CB2DD4851F7E}" type="slidenum">
              <a:rPr lang="en-US" smtClean="0"/>
              <a:pPr/>
              <a:t>3</a:t>
            </a:fld>
            <a:endParaRPr lang="en-US"/>
          </a:p>
        </p:txBody>
      </p:sp>
    </p:spTree>
    <p:extLst>
      <p:ext uri="{BB962C8B-B14F-4D97-AF65-F5344CB8AC3E}">
        <p14:creationId xmlns:p14="http://schemas.microsoft.com/office/powerpoint/2010/main" val="339058264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normAutofit/>
          </a:bodyPr>
          <a:lstStyle/>
          <a:p>
            <a:r>
              <a:rPr lang="en-US" dirty="0" smtClean="0"/>
              <a:t>Questions</a:t>
            </a:r>
            <a:endParaRPr lang="en-US" dirty="0"/>
          </a:p>
        </p:txBody>
      </p:sp>
      <p:sp>
        <p:nvSpPr>
          <p:cNvPr id="11" name="Content Placeholder 10"/>
          <p:cNvSpPr>
            <a:spLocks noGrp="1"/>
          </p:cNvSpPr>
          <p:nvPr>
            <p:ph idx="1"/>
          </p:nvPr>
        </p:nvSpPr>
        <p:spPr>
          <a:xfrm>
            <a:off x="600796" y="1143000"/>
            <a:ext cx="8113712" cy="4983163"/>
          </a:xfrm>
        </p:spPr>
        <p:txBody>
          <a:bodyPr>
            <a:normAutofit/>
          </a:bodyPr>
          <a:lstStyle/>
          <a:p>
            <a:pPr marL="0">
              <a:spcBef>
                <a:spcPts val="0"/>
              </a:spcBef>
              <a:spcAft>
                <a:spcPts val="0"/>
              </a:spcAft>
              <a:buNone/>
            </a:pPr>
            <a:r>
              <a:rPr lang="en-US" sz="1800" b="1" dirty="0" smtClean="0">
                <a:solidFill>
                  <a:srgbClr val="0762AD"/>
                </a:solidFill>
              </a:rPr>
              <a:t>Resources</a:t>
            </a:r>
          </a:p>
          <a:p>
            <a:pPr marL="0">
              <a:lnSpc>
                <a:spcPct val="110000"/>
              </a:lnSpc>
              <a:spcBef>
                <a:spcPts val="0"/>
              </a:spcBef>
              <a:spcAft>
                <a:spcPts val="0"/>
              </a:spcAft>
            </a:pPr>
            <a:r>
              <a:rPr lang="en-US" sz="1400" b="1" dirty="0" smtClean="0"/>
              <a:t>BCBSND.com </a:t>
            </a:r>
            <a:r>
              <a:rPr lang="en-US" sz="1400" dirty="0" smtClean="0"/>
              <a:t> </a:t>
            </a:r>
          </a:p>
          <a:p>
            <a:pPr marL="0">
              <a:lnSpc>
                <a:spcPct val="110000"/>
              </a:lnSpc>
              <a:spcBef>
                <a:spcPts val="0"/>
              </a:spcBef>
              <a:spcAft>
                <a:spcPts val="600"/>
              </a:spcAft>
              <a:buNone/>
            </a:pPr>
            <a:r>
              <a:rPr lang="en-US" sz="1400" dirty="0" smtClean="0"/>
              <a:t>    Learn more about health reform</a:t>
            </a:r>
          </a:p>
          <a:p>
            <a:pPr marL="0">
              <a:lnSpc>
                <a:spcPct val="110000"/>
              </a:lnSpc>
              <a:spcBef>
                <a:spcPts val="0"/>
              </a:spcBef>
              <a:spcAft>
                <a:spcPts val="0"/>
              </a:spcAft>
            </a:pPr>
            <a:r>
              <a:rPr lang="en-US" sz="1400" b="1" dirty="0" smtClean="0"/>
              <a:t>ItStartsWithBlueND.com  </a:t>
            </a:r>
          </a:p>
          <a:p>
            <a:pPr marL="182880" indent="0">
              <a:lnSpc>
                <a:spcPct val="110000"/>
              </a:lnSpc>
              <a:spcBef>
                <a:spcPts val="0"/>
              </a:spcBef>
              <a:spcAft>
                <a:spcPts val="600"/>
              </a:spcAft>
              <a:buNone/>
            </a:pPr>
            <a:r>
              <a:rPr lang="en-US" sz="1400" dirty="0" smtClean="0"/>
              <a:t>BCBSND’s website for individuals to learn more about what health reform means to them</a:t>
            </a:r>
          </a:p>
          <a:p>
            <a:pPr marL="0">
              <a:lnSpc>
                <a:spcPct val="110000"/>
              </a:lnSpc>
              <a:spcBef>
                <a:spcPts val="0"/>
              </a:spcBef>
              <a:spcAft>
                <a:spcPts val="0"/>
              </a:spcAft>
            </a:pPr>
            <a:r>
              <a:rPr lang="en-US" sz="1400" b="1" dirty="0" smtClean="0"/>
              <a:t>U.S. Department of Labor – http://www.dol.gov/ebsa/healthreform/index.html</a:t>
            </a:r>
          </a:p>
          <a:p>
            <a:pPr marL="182880" indent="0">
              <a:lnSpc>
                <a:spcPct val="110000"/>
              </a:lnSpc>
              <a:spcBef>
                <a:spcPts val="0"/>
              </a:spcBef>
              <a:spcAft>
                <a:spcPts val="600"/>
              </a:spcAft>
              <a:buNone/>
            </a:pPr>
            <a:r>
              <a:rPr lang="en-US" sz="1400" dirty="0" smtClean="0"/>
              <a:t>U.S. Department of Labor’s dedicated health reform web page</a:t>
            </a:r>
          </a:p>
          <a:p>
            <a:pPr marL="0">
              <a:lnSpc>
                <a:spcPct val="110000"/>
              </a:lnSpc>
              <a:spcBef>
                <a:spcPts val="0"/>
              </a:spcBef>
              <a:spcAft>
                <a:spcPts val="0"/>
              </a:spcAft>
            </a:pPr>
            <a:r>
              <a:rPr lang="en-US" sz="1400" b="1" dirty="0" smtClean="0"/>
              <a:t>N.D. Department of Insurance – http://www.nd.gov/ndins/healthcarereform/</a:t>
            </a:r>
          </a:p>
          <a:p>
            <a:pPr marL="182880" indent="0">
              <a:lnSpc>
                <a:spcPct val="110000"/>
              </a:lnSpc>
              <a:spcBef>
                <a:spcPts val="0"/>
              </a:spcBef>
              <a:spcAft>
                <a:spcPts val="600"/>
              </a:spcAft>
              <a:buNone/>
            </a:pPr>
            <a:r>
              <a:rPr lang="en-US" sz="1400" dirty="0" smtClean="0"/>
              <a:t> N.D. Department of Insurance’s dedicated health reform web page</a:t>
            </a:r>
          </a:p>
          <a:p>
            <a:pPr marL="0">
              <a:lnSpc>
                <a:spcPct val="110000"/>
              </a:lnSpc>
              <a:spcBef>
                <a:spcPts val="0"/>
              </a:spcBef>
              <a:spcAft>
                <a:spcPts val="0"/>
              </a:spcAft>
            </a:pPr>
            <a:r>
              <a:rPr lang="en-US" sz="1400" b="1" dirty="0" smtClean="0"/>
              <a:t>Healthcare.gov</a:t>
            </a:r>
          </a:p>
          <a:p>
            <a:pPr marL="182880" indent="0">
              <a:spcBef>
                <a:spcPts val="0"/>
              </a:spcBef>
              <a:spcAft>
                <a:spcPts val="600"/>
              </a:spcAft>
              <a:buNone/>
            </a:pPr>
            <a:r>
              <a:rPr lang="en-US" sz="1400" dirty="0" smtClean="0"/>
              <a:t>Federal government website where individuals and small businesses can shop for and purchase health insurance</a:t>
            </a:r>
          </a:p>
          <a:p>
            <a:pPr>
              <a:spcBef>
                <a:spcPts val="0"/>
              </a:spcBef>
              <a:spcAft>
                <a:spcPts val="600"/>
              </a:spcAft>
            </a:pPr>
            <a:r>
              <a:rPr lang="en-US" sz="1400" b="1" dirty="0" smtClean="0"/>
              <a:t>US Treasury Employer Mandate Press Release and Links – </a:t>
            </a:r>
            <a:r>
              <a:rPr lang="en-US" sz="1400" b="1" dirty="0" smtClean="0">
                <a:hlinkClick r:id="rId2"/>
              </a:rPr>
              <a:t>http://www.treasury.gov/press-center/press-releases/Pages/jl2290.aspx</a:t>
            </a:r>
            <a:endParaRPr lang="en-US" sz="1400" b="1" dirty="0" smtClean="0"/>
          </a:p>
          <a:p>
            <a:pPr>
              <a:spcBef>
                <a:spcPts val="0"/>
              </a:spcBef>
              <a:spcAft>
                <a:spcPts val="600"/>
              </a:spcAft>
            </a:pPr>
            <a:r>
              <a:rPr lang="en-US" sz="1400" b="1" dirty="0" smtClean="0"/>
              <a:t>Employer Shared Responsibility rules defined in Federal Register, Vol. 79, No. 29 Published Wednesday, February 12, 2014 </a:t>
            </a:r>
            <a:r>
              <a:rPr lang="en-US" sz="1400" dirty="0" smtClean="0"/>
              <a:t>at </a:t>
            </a:r>
            <a:r>
              <a:rPr lang="en-US" sz="1400" u="sng" dirty="0" smtClean="0">
                <a:hlinkClick r:id="rId3"/>
              </a:rPr>
              <a:t>http://www.gpo.gov/fdsys/pkg/FR-2014-02-12/pdf/2014-03082.pdf</a:t>
            </a:r>
            <a:endParaRPr lang="en-US" sz="1400" u="sng" dirty="0" smtClean="0"/>
          </a:p>
          <a:p>
            <a:pPr>
              <a:spcBef>
                <a:spcPts val="0"/>
              </a:spcBef>
              <a:spcAft>
                <a:spcPts val="600"/>
              </a:spcAft>
            </a:pPr>
            <a:r>
              <a:rPr lang="en-US" sz="1400" b="1" dirty="0" smtClean="0"/>
              <a:t>IRS Shared Responsibilities FAQ </a:t>
            </a:r>
            <a:r>
              <a:rPr lang="en-US" sz="1400" dirty="0" smtClean="0"/>
              <a:t>- </a:t>
            </a:r>
            <a:r>
              <a:rPr lang="en-US" sz="1400" u="sng" dirty="0" smtClean="0">
                <a:hlinkClick r:id="rId4"/>
              </a:rPr>
              <a:t>http://www.irs.gov/uac/Newsroom/Questions-and-Answers-on-Employer-Shared-Responsibility-Provisions-Under-the-Affordable-Care-Act</a:t>
            </a:r>
            <a:endParaRPr lang="en-US" sz="1400" dirty="0" smtClean="0"/>
          </a:p>
          <a:p>
            <a:pPr>
              <a:spcBef>
                <a:spcPts val="0"/>
              </a:spcBef>
              <a:spcAft>
                <a:spcPts val="600"/>
              </a:spcAft>
            </a:pPr>
            <a:endParaRPr lang="en-US" sz="1400" dirty="0" smtClean="0"/>
          </a:p>
          <a:p>
            <a:pPr>
              <a:lnSpc>
                <a:spcPct val="110000"/>
              </a:lnSpc>
            </a:pPr>
            <a:endParaRPr lang="en-US" sz="2400" b="1" dirty="0" smtClean="0"/>
          </a:p>
          <a:p>
            <a:pPr marL="182880" indent="0">
              <a:spcBef>
                <a:spcPts val="0"/>
              </a:spcBef>
              <a:spcAft>
                <a:spcPts val="0"/>
              </a:spcAft>
              <a:buNone/>
            </a:pPr>
            <a:endParaRPr lang="en-US" sz="2400" dirty="0" smtClean="0"/>
          </a:p>
          <a:p>
            <a:endParaRPr lang="en-US" dirty="0"/>
          </a:p>
        </p:txBody>
      </p:sp>
      <p:sp>
        <p:nvSpPr>
          <p:cNvPr id="4" name="Slide Number Placeholder 3"/>
          <p:cNvSpPr>
            <a:spLocks noGrp="1"/>
          </p:cNvSpPr>
          <p:nvPr>
            <p:ph type="sldNum" sz="quarter" idx="4"/>
          </p:nvPr>
        </p:nvSpPr>
        <p:spPr/>
        <p:txBody>
          <a:bodyPr/>
          <a:lstStyle/>
          <a:p>
            <a:fld id="{2DD62814-0D32-43FF-A261-247FE77B71C7}" type="slidenum">
              <a:rPr lang="en-US" smtClean="0">
                <a:solidFill>
                  <a:prstClr val="black">
                    <a:tint val="75000"/>
                  </a:prstClr>
                </a:solidFill>
              </a:rPr>
              <a:pPr/>
              <a:t>30</a:t>
            </a:fld>
            <a:endParaRPr lang="en-US" dirty="0">
              <a:solidFill>
                <a:prstClr val="black">
                  <a:tint val="75000"/>
                </a:prstClr>
              </a:solidFill>
            </a:endParaRPr>
          </a:p>
        </p:txBody>
      </p:sp>
      <p:sp>
        <p:nvSpPr>
          <p:cNvPr id="5" name="TextBox 4"/>
          <p:cNvSpPr txBox="1"/>
          <p:nvPr/>
        </p:nvSpPr>
        <p:spPr>
          <a:xfrm>
            <a:off x="776176" y="6241312"/>
            <a:ext cx="7421526" cy="507831"/>
          </a:xfrm>
          <a:prstGeom prst="rect">
            <a:avLst/>
          </a:prstGeom>
          <a:noFill/>
        </p:spPr>
        <p:txBody>
          <a:bodyPr wrap="square" rtlCol="0">
            <a:spAutoFit/>
          </a:bodyPr>
          <a:lstStyle/>
          <a:p>
            <a:r>
              <a:rPr lang="en-US" sz="900" b="1" dirty="0" smtClean="0">
                <a:solidFill>
                  <a:prstClr val="white"/>
                </a:solidFill>
              </a:rPr>
              <a:t>Legal and Tax Advice and Compliance Disclosure</a:t>
            </a:r>
            <a:r>
              <a:rPr lang="en-US" sz="900" dirty="0" smtClean="0">
                <a:solidFill>
                  <a:prstClr val="white"/>
                </a:solidFill>
              </a:rPr>
              <a:t>: The information provided in this document is not intended to advise any company on how it may comply with any provisions of the referenced law or regulations, nor is it otherwise intended to impart any legal or tax advice. If you have any questions about how to comply with this or any other law or regulation, we recommend that you consult with appropriate legal and tax experts.</a:t>
            </a:r>
            <a:endParaRPr lang="en-US" sz="900" dirty="0">
              <a:solidFill>
                <a:prstClr val="white"/>
              </a:solidFill>
            </a:endParaRPr>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4"/>
          <p:cNvSpPr>
            <a:spLocks noGrp="1" noChangeArrowheads="1"/>
          </p:cNvSpPr>
          <p:nvPr>
            <p:ph type="ctrTitle"/>
          </p:nvPr>
        </p:nvSpPr>
        <p:spPr/>
        <p:txBody>
          <a:bodyPr/>
          <a:lstStyle/>
          <a:p>
            <a:pPr algn="ctr" eaLnBrk="1" hangingPunct="1"/>
            <a:r>
              <a:rPr lang="en-US" sz="4800" dirty="0" smtClean="0">
                <a:latin typeface="Arial" pitchFamily="34" charset="0"/>
                <a:cs typeface="Arial" pitchFamily="34" charset="0"/>
              </a:rPr>
              <a:t>IMPLEMENTATION</a:t>
            </a:r>
          </a:p>
        </p:txBody>
      </p:sp>
      <p:sp>
        <p:nvSpPr>
          <p:cNvPr id="2" name="Subtitle 1"/>
          <p:cNvSpPr>
            <a:spLocks noGrp="1"/>
          </p:cNvSpPr>
          <p:nvPr>
            <p:ph type="subTitle" idx="1"/>
          </p:nvPr>
        </p:nvSpPr>
        <p:spPr/>
        <p:txBody>
          <a:bodyPr/>
          <a:lstStyle/>
          <a:p>
            <a:endParaRPr lang="en-US"/>
          </a:p>
        </p:txBody>
      </p:sp>
    </p:spTree>
  </p:cSld>
  <p:clrMapOvr>
    <a:masterClrMapping/>
  </p:clrMapOv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p:txBody>
          <a:bodyPr/>
          <a:lstStyle/>
          <a:p>
            <a:pPr eaLnBrk="1" hangingPunct="1"/>
            <a:r>
              <a:rPr lang="en-US" dirty="0" smtClean="0"/>
              <a:t>NDPERS Website</a:t>
            </a:r>
          </a:p>
        </p:txBody>
      </p:sp>
      <p:sp>
        <p:nvSpPr>
          <p:cNvPr id="4099" name="Rectangle 3"/>
          <p:cNvSpPr>
            <a:spLocks noGrp="1" noChangeArrowheads="1"/>
          </p:cNvSpPr>
          <p:nvPr>
            <p:ph type="body" idx="1"/>
          </p:nvPr>
        </p:nvSpPr>
        <p:spPr/>
        <p:txBody>
          <a:bodyPr/>
          <a:lstStyle/>
          <a:p>
            <a:pPr eaLnBrk="1" hangingPunct="1"/>
            <a:endParaRPr lang="en-US" dirty="0" smtClean="0"/>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1600201"/>
            <a:ext cx="8458200" cy="4800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Marketplace Notice</a:t>
            </a:r>
            <a:endParaRPr lang="en-US" dirty="0"/>
          </a:p>
        </p:txBody>
      </p:sp>
      <p:sp>
        <p:nvSpPr>
          <p:cNvPr id="3" name="Content Placeholder 2"/>
          <p:cNvSpPr>
            <a:spLocks noGrp="1"/>
          </p:cNvSpPr>
          <p:nvPr>
            <p:ph idx="1"/>
          </p:nvPr>
        </p:nvSpPr>
        <p:spPr/>
        <p:txBody>
          <a:bodyPr/>
          <a:lstStyle/>
          <a:p>
            <a:r>
              <a:rPr lang="en-US" dirty="0" smtClean="0"/>
              <a:t>Notice of Coverage Options must be provided to ALL new employees within 14 days of hire</a:t>
            </a:r>
          </a:p>
          <a:p>
            <a:r>
              <a:rPr lang="en-US" dirty="0" smtClean="0"/>
              <a:t>Sample posted on website</a:t>
            </a:r>
            <a:endParaRPr lang="en-US" dirty="0"/>
          </a:p>
        </p:txBody>
      </p:sp>
    </p:spTree>
    <p:extLst>
      <p:ext uri="{BB962C8B-B14F-4D97-AF65-F5344CB8AC3E}">
        <p14:creationId xmlns:p14="http://schemas.microsoft.com/office/powerpoint/2010/main" val="173414136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76200" y="457200"/>
            <a:ext cx="8915400" cy="1371600"/>
          </a:xfrm>
        </p:spPr>
        <p:txBody>
          <a:bodyPr/>
          <a:lstStyle/>
          <a:p>
            <a:pPr eaLnBrk="1" hangingPunct="1"/>
            <a:r>
              <a:rPr lang="en-US" dirty="0" smtClean="0"/>
              <a:t>Dual Coverage Policy</a:t>
            </a:r>
          </a:p>
        </p:txBody>
      </p:sp>
      <p:sp>
        <p:nvSpPr>
          <p:cNvPr id="6147" name="Content Placeholder 2"/>
          <p:cNvSpPr>
            <a:spLocks noGrp="1"/>
          </p:cNvSpPr>
          <p:nvPr>
            <p:ph idx="1"/>
          </p:nvPr>
        </p:nvSpPr>
        <p:spPr>
          <a:xfrm>
            <a:off x="457200" y="1981200"/>
            <a:ext cx="8229600" cy="4267200"/>
          </a:xfrm>
        </p:spPr>
        <p:txBody>
          <a:bodyPr/>
          <a:lstStyle/>
          <a:p>
            <a:pPr eaLnBrk="1" hangingPunct="1"/>
            <a:r>
              <a:rPr lang="en-US" dirty="0" smtClean="0"/>
              <a:t>Guidance received from Consultant</a:t>
            </a:r>
          </a:p>
          <a:p>
            <a:pPr lvl="1" eaLnBrk="1" hangingPunct="1"/>
            <a:r>
              <a:rPr lang="en-US" dirty="0" smtClean="0"/>
              <a:t>Continue to apply existing policy for two married state employees</a:t>
            </a:r>
          </a:p>
          <a:p>
            <a:pPr lvl="1" eaLnBrk="1" hangingPunct="1"/>
            <a:r>
              <a:rPr lang="en-US" dirty="0" smtClean="0"/>
              <a:t>Will need to obtain a “Decline Offer of Health Insurance Coverage” from the spouse that is not the policy holder</a:t>
            </a:r>
          </a:p>
          <a:p>
            <a:pPr lvl="1" eaLnBrk="1" hangingPunct="1"/>
            <a:r>
              <a:rPr lang="en-US" dirty="0" smtClean="0"/>
              <a:t>Needs to be obtained annually during each Administrative Period</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p:txBody>
          <a:bodyPr/>
          <a:lstStyle/>
          <a:p>
            <a:pPr eaLnBrk="1" hangingPunct="1"/>
            <a:r>
              <a:rPr lang="en-US" dirty="0" smtClean="0"/>
              <a:t>Rates – Single + Dependent</a:t>
            </a:r>
          </a:p>
        </p:txBody>
      </p:sp>
      <p:sp>
        <p:nvSpPr>
          <p:cNvPr id="7171" name="Rectangle 3"/>
          <p:cNvSpPr>
            <a:spLocks noGrp="1" noChangeArrowheads="1"/>
          </p:cNvSpPr>
          <p:nvPr>
            <p:ph type="body" idx="1"/>
          </p:nvPr>
        </p:nvSpPr>
        <p:spPr>
          <a:xfrm>
            <a:off x="457200" y="1905000"/>
            <a:ext cx="8229600" cy="4648200"/>
          </a:xfrm>
        </p:spPr>
        <p:txBody>
          <a:bodyPr/>
          <a:lstStyle/>
          <a:p>
            <a:pPr eaLnBrk="1" hangingPunct="1"/>
            <a:r>
              <a:rPr lang="en-US" dirty="0" smtClean="0"/>
              <a:t>Rates are finalized through June 30, 2015</a:t>
            </a:r>
          </a:p>
          <a:p>
            <a:pPr eaLnBrk="1" hangingPunct="1"/>
            <a:r>
              <a:rPr lang="en-US" dirty="0" smtClean="0"/>
              <a:t>Existing rate levels will remain</a:t>
            </a:r>
          </a:p>
          <a:p>
            <a:pPr lvl="1" eaLnBrk="1" hangingPunct="1"/>
            <a:r>
              <a:rPr lang="en-US" dirty="0" smtClean="0"/>
              <a:t>Single</a:t>
            </a:r>
          </a:p>
          <a:p>
            <a:pPr lvl="1" eaLnBrk="1" hangingPunct="1"/>
            <a:r>
              <a:rPr lang="en-US" dirty="0" smtClean="0"/>
              <a:t>Family</a:t>
            </a:r>
          </a:p>
          <a:p>
            <a:pPr eaLnBrk="1" hangingPunct="1"/>
            <a:r>
              <a:rPr lang="en-US" dirty="0" smtClean="0"/>
              <a:t>Option of Single + Dependent not available at this time but will be considered in future</a:t>
            </a:r>
            <a:endParaRPr lang="en-US" dirty="0"/>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57200"/>
            <a:ext cx="8229600" cy="1143000"/>
          </a:xfrm>
        </p:spPr>
        <p:txBody>
          <a:bodyPr/>
          <a:lstStyle/>
          <a:p>
            <a:r>
              <a:rPr lang="en-US" dirty="0" smtClean="0"/>
              <a:t>Offer of Coverage</a:t>
            </a:r>
            <a:endParaRPr lang="en-US" dirty="0"/>
          </a:p>
        </p:txBody>
      </p:sp>
      <p:sp>
        <p:nvSpPr>
          <p:cNvPr id="3" name="Content Placeholder 2"/>
          <p:cNvSpPr>
            <a:spLocks noGrp="1"/>
          </p:cNvSpPr>
          <p:nvPr>
            <p:ph idx="1"/>
          </p:nvPr>
        </p:nvSpPr>
        <p:spPr>
          <a:xfrm>
            <a:off x="457200" y="1600200"/>
            <a:ext cx="8229600" cy="4724400"/>
          </a:xfrm>
        </p:spPr>
        <p:txBody>
          <a:bodyPr/>
          <a:lstStyle/>
          <a:p>
            <a:r>
              <a:rPr lang="en-US" sz="2400" dirty="0" smtClean="0"/>
              <a:t>Special Enrollment Window</a:t>
            </a:r>
          </a:p>
          <a:p>
            <a:pPr lvl="1"/>
            <a:r>
              <a:rPr lang="en-US" sz="2400" dirty="0" smtClean="0"/>
              <a:t>November 24 – December 5</a:t>
            </a:r>
          </a:p>
          <a:p>
            <a:r>
              <a:rPr lang="en-US" sz="2400" dirty="0" smtClean="0"/>
              <a:t>MSS will not allow temporary employees to enroll in health plan as of 11/15/14</a:t>
            </a:r>
          </a:p>
          <a:p>
            <a:r>
              <a:rPr lang="en-US" sz="2400" dirty="0" smtClean="0"/>
              <a:t>Health Insurance Application or Change SFN 60036</a:t>
            </a:r>
          </a:p>
          <a:p>
            <a:pPr lvl="1"/>
            <a:r>
              <a:rPr lang="en-US" sz="2400" dirty="0" smtClean="0"/>
              <a:t>New section added to address ACA eligible temps</a:t>
            </a:r>
          </a:p>
          <a:p>
            <a:pPr lvl="1"/>
            <a:r>
              <a:rPr lang="en-US" sz="2400" dirty="0" smtClean="0"/>
              <a:t>Will require Employer to certify that the employee is eligible</a:t>
            </a:r>
          </a:p>
          <a:p>
            <a:pPr lvl="1"/>
            <a:r>
              <a:rPr lang="en-US" sz="2400" dirty="0" smtClean="0"/>
              <a:t>Employer will need to inform us of Measurement Period to determine Qualifying Event to join</a:t>
            </a:r>
          </a:p>
        </p:txBody>
      </p:sp>
    </p:spTree>
    <p:extLst>
      <p:ext uri="{BB962C8B-B14F-4D97-AF65-F5344CB8AC3E}">
        <p14:creationId xmlns:p14="http://schemas.microsoft.com/office/powerpoint/2010/main" val="40386891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Decline Offer of Coverage</a:t>
            </a:r>
            <a:endParaRPr lang="en-US" dirty="0"/>
          </a:p>
        </p:txBody>
      </p:sp>
      <p:sp>
        <p:nvSpPr>
          <p:cNvPr id="3" name="Content Placeholder 2"/>
          <p:cNvSpPr>
            <a:spLocks noGrp="1"/>
          </p:cNvSpPr>
          <p:nvPr>
            <p:ph idx="1"/>
          </p:nvPr>
        </p:nvSpPr>
        <p:spPr/>
        <p:txBody>
          <a:bodyPr/>
          <a:lstStyle/>
          <a:p>
            <a:r>
              <a:rPr lang="en-US" dirty="0"/>
              <a:t>Decline Form</a:t>
            </a:r>
          </a:p>
          <a:p>
            <a:pPr lvl="1"/>
            <a:r>
              <a:rPr lang="en-US" sz="3200" dirty="0"/>
              <a:t>New Form will be available – SFN 60711</a:t>
            </a:r>
          </a:p>
          <a:p>
            <a:pPr lvl="1"/>
            <a:r>
              <a:rPr lang="en-US" sz="3200" dirty="0"/>
              <a:t>Should be obtained during each Administrative Period after offer is made</a:t>
            </a:r>
          </a:p>
          <a:p>
            <a:pPr lvl="1"/>
            <a:r>
              <a:rPr lang="en-US" sz="3200" dirty="0"/>
              <a:t>Married State Employee not carrying Policy should complete</a:t>
            </a:r>
          </a:p>
          <a:p>
            <a:pPr marL="0" indent="0">
              <a:buNone/>
            </a:pPr>
            <a:endParaRPr lang="en-US" dirty="0"/>
          </a:p>
        </p:txBody>
      </p:sp>
    </p:spTree>
    <p:extLst>
      <p:ext uri="{BB962C8B-B14F-4D97-AF65-F5344CB8AC3E}">
        <p14:creationId xmlns:p14="http://schemas.microsoft.com/office/powerpoint/2010/main" val="24495962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ontent Placeholder 9"/>
          <p:cNvGraphicFramePr>
            <a:graphicFrameLocks noGrp="1" noChangeAspect="1"/>
          </p:cNvGraphicFramePr>
          <p:nvPr>
            <p:ph idx="1"/>
            <p:extLst>
              <p:ext uri="{D42A27DB-BD31-4B8C-83A1-F6EECF244321}">
                <p14:modId xmlns:p14="http://schemas.microsoft.com/office/powerpoint/2010/main" val="3930529295"/>
              </p:ext>
            </p:extLst>
          </p:nvPr>
        </p:nvGraphicFramePr>
        <p:xfrm>
          <a:off x="1752600" y="609600"/>
          <a:ext cx="4953000" cy="5995988"/>
        </p:xfrm>
        <a:graphic>
          <a:graphicData uri="http://schemas.openxmlformats.org/presentationml/2006/ole">
            <mc:AlternateContent xmlns:mc="http://schemas.openxmlformats.org/markup-compatibility/2006">
              <mc:Choice xmlns:v="urn:schemas-microsoft-com:vml" Requires="v">
                <p:oleObj spid="_x0000_s6161" name="Document" r:id="rId3" imgW="7413848" imgH="9541252" progId="Word.Document.12">
                  <p:embed/>
                </p:oleObj>
              </mc:Choice>
              <mc:Fallback>
                <p:oleObj name="Document" r:id="rId3" imgW="7413848" imgH="9541252" progId="Word.Document.12">
                  <p:embed/>
                  <p:pic>
                    <p:nvPicPr>
                      <p:cNvPr id="0" name=""/>
                      <p:cNvPicPr/>
                      <p:nvPr/>
                    </p:nvPicPr>
                    <p:blipFill>
                      <a:blip r:embed="rId4"/>
                      <a:stretch>
                        <a:fillRect/>
                      </a:stretch>
                    </p:blipFill>
                    <p:spPr>
                      <a:xfrm>
                        <a:off x="1752600" y="609600"/>
                        <a:ext cx="4953000" cy="5995988"/>
                      </a:xfrm>
                      <a:prstGeom prst="rect">
                        <a:avLst/>
                      </a:prstGeom>
                    </p:spPr>
                  </p:pic>
                </p:oleObj>
              </mc:Fallback>
            </mc:AlternateContent>
          </a:graphicData>
        </a:graphic>
      </p:graphicFrame>
    </p:spTree>
    <p:extLst>
      <p:ext uri="{BB962C8B-B14F-4D97-AF65-F5344CB8AC3E}">
        <p14:creationId xmlns:p14="http://schemas.microsoft.com/office/powerpoint/2010/main" val="143452726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457200" y="76200"/>
            <a:ext cx="8229600" cy="1371600"/>
          </a:xfrm>
        </p:spPr>
        <p:txBody>
          <a:bodyPr>
            <a:normAutofit/>
          </a:bodyPr>
          <a:lstStyle/>
          <a:p>
            <a:r>
              <a:rPr lang="en-US" sz="2400" dirty="0" smtClean="0">
                <a:latin typeface="Britannic Bold" panose="020B0903060703020204" pitchFamily="34" charset="0"/>
              </a:rPr>
              <a:t>Temporary Employee </a:t>
            </a:r>
            <a:br>
              <a:rPr lang="en-US" sz="2400" dirty="0" smtClean="0">
                <a:latin typeface="Britannic Bold" panose="020B0903060703020204" pitchFamily="34" charset="0"/>
              </a:rPr>
            </a:br>
            <a:r>
              <a:rPr lang="en-US" sz="2400" dirty="0" smtClean="0">
                <a:latin typeface="Britannic Bold" panose="020B0903060703020204" pitchFamily="34" charset="0"/>
              </a:rPr>
              <a:t>Payroll File</a:t>
            </a:r>
            <a:endParaRPr lang="en-US" sz="2400" dirty="0">
              <a:latin typeface="Arial Rounded MT Bold" panose="020F0704030504030204" pitchFamily="34" charset="0"/>
            </a:endParaRPr>
          </a:p>
        </p:txBody>
      </p:sp>
      <p:pic>
        <p:nvPicPr>
          <p:cNvPr id="10" name="Content Placeholder 9"/>
          <p:cNvPicPr>
            <a:picLocks noGrp="1" noChangeAspect="1"/>
          </p:cNvPicPr>
          <p:nvPr>
            <p:ph idx="1"/>
          </p:nvPr>
        </p:nvPicPr>
        <p:blipFill rotWithShape="1">
          <a:blip r:embed="rId2" cstate="print">
            <a:extLst>
              <a:ext uri="{28A0092B-C50C-407E-A947-70E740481C1C}">
                <a14:useLocalDpi xmlns:a14="http://schemas.microsoft.com/office/drawing/2010/main" val="0"/>
              </a:ext>
            </a:extLst>
          </a:blip>
          <a:srcRect l="4885" t="5051" r="5883" b="44279"/>
          <a:stretch/>
        </p:blipFill>
        <p:spPr>
          <a:xfrm>
            <a:off x="76200" y="1699845"/>
            <a:ext cx="8976947" cy="3938955"/>
          </a:xfrm>
        </p:spPr>
      </p:pic>
    </p:spTree>
    <p:extLst>
      <p:ext uri="{BB962C8B-B14F-4D97-AF65-F5344CB8AC3E}">
        <p14:creationId xmlns:p14="http://schemas.microsoft.com/office/powerpoint/2010/main" val="290397857"/>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solidFill>
            <a:schemeClr val="bg2">
              <a:lumMod val="90000"/>
            </a:schemeClr>
          </a:solidFill>
          <a:ln w="28575">
            <a:solidFill>
              <a:schemeClr val="tx1"/>
            </a:solidFill>
          </a:ln>
        </p:spPr>
        <p:txBody>
          <a:bodyPr>
            <a:normAutofit/>
          </a:bodyPr>
          <a:lstStyle/>
          <a:p>
            <a:pPr algn="ctr"/>
            <a:r>
              <a:rPr lang="en-US" sz="4400" dirty="0" err="1" smtClean="0"/>
              <a:t>HB</a:t>
            </a:r>
            <a:r>
              <a:rPr lang="en-US" sz="4400" dirty="0" smtClean="0"/>
              <a:t> 1059</a:t>
            </a:r>
            <a:endParaRPr lang="en-US" sz="4400" dirty="0"/>
          </a:p>
        </p:txBody>
      </p:sp>
      <p:sp>
        <p:nvSpPr>
          <p:cNvPr id="5" name="Content Placeholder 4"/>
          <p:cNvSpPr>
            <a:spLocks noGrp="1"/>
          </p:cNvSpPr>
          <p:nvPr>
            <p:ph idx="1"/>
          </p:nvPr>
        </p:nvSpPr>
        <p:spPr>
          <a:ln w="38100">
            <a:solidFill>
              <a:schemeClr val="tx1"/>
            </a:solidFill>
          </a:ln>
        </p:spPr>
        <p:txBody>
          <a:bodyPr>
            <a:normAutofit fontScale="62500" lnSpcReduction="20000"/>
          </a:bodyPr>
          <a:lstStyle/>
          <a:p>
            <a:pPr>
              <a:buNone/>
            </a:pPr>
            <a:endParaRPr lang="en-US" dirty="0" smtClean="0"/>
          </a:p>
          <a:p>
            <a:pPr>
              <a:buNone/>
            </a:pPr>
            <a:r>
              <a:rPr lang="en-US" dirty="0" smtClean="0"/>
              <a:t>	“</a:t>
            </a:r>
            <a:r>
              <a:rPr lang="en-US" i="1" dirty="0" smtClean="0"/>
              <a:t>Section </a:t>
            </a:r>
            <a:r>
              <a:rPr lang="en-US" i="1" dirty="0"/>
              <a:t>2 of the bill would amend Section 54-52.1-03.4 of the North Dakota Century Code to modify the uniform group insurance program’s eligibility rules for temporary employees first employed </a:t>
            </a:r>
            <a:r>
              <a:rPr lang="en-US" b="1" i="1" dirty="0"/>
              <a:t>after December 31, 2013, </a:t>
            </a:r>
            <a:r>
              <a:rPr lang="en-US" i="1" dirty="0"/>
              <a:t>and to limit the amount any temporary employee can be required to contribute towards the cost of coverage.  </a:t>
            </a:r>
            <a:r>
              <a:rPr lang="en-US" b="1" i="1" dirty="0"/>
              <a:t>The purpose of the proposed changes is to prevent the State of North Dakota from being subjected to the Employer Shared Responsibility penalties with respect to its temporary employees under the Affordable Care Act.</a:t>
            </a:r>
            <a:r>
              <a:rPr lang="en-US" i="1" dirty="0"/>
              <a:t>  The Shared Responsibility penalty for No Coverage will be $2,000 per FTE per year.  This No Coverage penalty will be imposed only if at least one FTE purchases coverage in a Health Insurance Exchange and qualifies for a Premium Tax Credit or Cost-Sharing </a:t>
            </a:r>
            <a:r>
              <a:rPr lang="en-US" i="1" dirty="0" smtClean="0"/>
              <a:t>Reduction.”  </a:t>
            </a:r>
          </a:p>
          <a:p>
            <a:endParaRPr lang="en-US" dirty="0"/>
          </a:p>
        </p:txBody>
      </p:sp>
      <p:sp>
        <p:nvSpPr>
          <p:cNvPr id="6" name="Text Placeholder 5"/>
          <p:cNvSpPr>
            <a:spLocks noGrp="1"/>
          </p:cNvSpPr>
          <p:nvPr>
            <p:ph type="body" sz="half" idx="2"/>
          </p:nvPr>
        </p:nvSpPr>
        <p:spPr/>
        <p:txBody>
          <a:bodyPr/>
          <a:lstStyle/>
          <a:p>
            <a:endParaRPr lang="en-US" dirty="0"/>
          </a:p>
        </p:txBody>
      </p:sp>
      <p:pic>
        <p:nvPicPr>
          <p:cNvPr id="1026" name="Picture 2"/>
          <p:cNvPicPr>
            <a:picLocks noChangeAspect="1" noChangeArrowheads="1"/>
          </p:cNvPicPr>
          <p:nvPr/>
        </p:nvPicPr>
        <p:blipFill>
          <a:blip r:embed="rId2" cstate="print"/>
          <a:srcRect/>
          <a:stretch>
            <a:fillRect/>
          </a:stretch>
        </p:blipFill>
        <p:spPr bwMode="auto">
          <a:xfrm>
            <a:off x="304800" y="1905000"/>
            <a:ext cx="3168402" cy="4157663"/>
          </a:xfrm>
          <a:prstGeom prst="rect">
            <a:avLst/>
          </a:prstGeom>
          <a:noFill/>
          <a:ln w="9525">
            <a:noFill/>
            <a:miter lim="800000"/>
            <a:headEnd/>
            <a:tailEnd/>
          </a:ln>
        </p:spPr>
      </p:pic>
      <p:sp>
        <p:nvSpPr>
          <p:cNvPr id="8" name="TextBox 7"/>
          <p:cNvSpPr txBox="1"/>
          <p:nvPr/>
        </p:nvSpPr>
        <p:spPr>
          <a:xfrm>
            <a:off x="4724400" y="5715000"/>
            <a:ext cx="4114800" cy="369332"/>
          </a:xfrm>
          <a:prstGeom prst="rect">
            <a:avLst/>
          </a:prstGeom>
          <a:noFill/>
        </p:spPr>
        <p:txBody>
          <a:bodyPr wrap="square" rtlCol="0">
            <a:spAutoFit/>
          </a:bodyPr>
          <a:lstStyle/>
          <a:p>
            <a:r>
              <a:rPr lang="en-US" dirty="0" smtClean="0"/>
              <a:t>Testimony of Sparb Collins</a:t>
            </a:r>
            <a:endParaRPr lang="en-US" dirty="0"/>
          </a:p>
        </p:txBody>
      </p:sp>
      <p:sp>
        <p:nvSpPr>
          <p:cNvPr id="7" name="Slide Number Placeholder 6"/>
          <p:cNvSpPr>
            <a:spLocks noGrp="1"/>
          </p:cNvSpPr>
          <p:nvPr>
            <p:ph type="sldNum" sz="quarter" idx="12"/>
          </p:nvPr>
        </p:nvSpPr>
        <p:spPr/>
        <p:txBody>
          <a:bodyPr/>
          <a:lstStyle/>
          <a:p>
            <a:fld id="{A36403C3-F0CC-463D-A3A4-CB2DD4851F7E}" type="slidenum">
              <a:rPr lang="en-US" smtClean="0"/>
              <a:pPr/>
              <a:t>4</a:t>
            </a:fld>
            <a:endParaRPr lang="en-US"/>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2" cstate="print">
            <a:extLst>
              <a:ext uri="{28A0092B-C50C-407E-A947-70E740481C1C}">
                <a14:useLocalDpi xmlns:a14="http://schemas.microsoft.com/office/drawing/2010/main" val="0"/>
              </a:ext>
            </a:extLst>
          </a:blip>
          <a:stretch>
            <a:fillRect/>
          </a:stretch>
        </p:blipFill>
        <p:spPr>
          <a:xfrm>
            <a:off x="381000" y="247305"/>
            <a:ext cx="8458200" cy="6534495"/>
          </a:xfrm>
        </p:spPr>
      </p:pic>
    </p:spTree>
    <p:extLst>
      <p:ext uri="{BB962C8B-B14F-4D97-AF65-F5344CB8AC3E}">
        <p14:creationId xmlns:p14="http://schemas.microsoft.com/office/powerpoint/2010/main" val="273631349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p:txBody>
          <a:bodyPr/>
          <a:lstStyle/>
          <a:p>
            <a:pPr eaLnBrk="1" hangingPunct="1"/>
            <a:r>
              <a:rPr lang="en-US" dirty="0" smtClean="0"/>
              <a:t>Questions?</a:t>
            </a:r>
          </a:p>
        </p:txBody>
      </p:sp>
      <p:pic>
        <p:nvPicPr>
          <p:cNvPr id="1027" name="Picture 3" descr="C:\Documents and Settings\rfricke\Local Settings\Temporary Internet Files\Content.IE5\T4PYOONH\MC900389266[1].wmf"/>
          <p:cNvPicPr>
            <a:picLocks noChangeAspect="1" noChangeArrowheads="1"/>
          </p:cNvPicPr>
          <p:nvPr/>
        </p:nvPicPr>
        <p:blipFill>
          <a:blip r:embed="rId2" cstate="print"/>
          <a:srcRect/>
          <a:stretch>
            <a:fillRect/>
          </a:stretch>
        </p:blipFill>
        <p:spPr bwMode="auto">
          <a:xfrm>
            <a:off x="4002329" y="2517343"/>
            <a:ext cx="1139342" cy="1823314"/>
          </a:xfrm>
          <a:prstGeom prst="rect">
            <a:avLst/>
          </a:prstGeom>
          <a:noFill/>
        </p:spPr>
      </p:pic>
      <p:sp>
        <p:nvSpPr>
          <p:cNvPr id="6" name="Content Placeholder 5"/>
          <p:cNvSpPr>
            <a:spLocks noGrp="1"/>
          </p:cNvSpPr>
          <p:nvPr>
            <p:ph idx="1"/>
          </p:nvPr>
        </p:nvSpPr>
        <p:spPr/>
        <p:txBody>
          <a:bodyPr/>
          <a:lstStyle/>
          <a:p>
            <a:endParaRPr lang="en-US" dirty="0"/>
          </a:p>
        </p:txBody>
      </p:sp>
      <p:pic>
        <p:nvPicPr>
          <p:cNvPr id="1028" name="Picture 4" descr="C:\Documents and Settings\rfricke\Local Settings\Temporary Internet Files\Content.IE5\SUWNAYSE\MC900391752[1].wmf"/>
          <p:cNvPicPr>
            <a:picLocks noChangeAspect="1" noChangeArrowheads="1"/>
          </p:cNvPicPr>
          <p:nvPr/>
        </p:nvPicPr>
        <p:blipFill>
          <a:blip r:embed="rId3" cstate="print"/>
          <a:srcRect/>
          <a:stretch>
            <a:fillRect/>
          </a:stretch>
        </p:blipFill>
        <p:spPr bwMode="auto">
          <a:xfrm>
            <a:off x="3663543" y="2522829"/>
            <a:ext cx="2203857" cy="2353971"/>
          </a:xfrm>
          <a:prstGeom prst="rect">
            <a:avLst/>
          </a:prstGeom>
          <a:noFill/>
        </p:spPr>
      </p:pic>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Rectangle 4"/>
          <p:cNvSpPr>
            <a:spLocks noGrp="1" noChangeArrowheads="1"/>
          </p:cNvSpPr>
          <p:nvPr>
            <p:ph type="ctrTitle"/>
          </p:nvPr>
        </p:nvSpPr>
        <p:spPr>
          <a:xfrm>
            <a:off x="685800" y="1600200"/>
            <a:ext cx="7772400" cy="1219200"/>
          </a:xfrm>
        </p:spPr>
        <p:txBody>
          <a:bodyPr/>
          <a:lstStyle/>
          <a:p>
            <a:pPr algn="l" eaLnBrk="1" hangingPunct="1">
              <a:defRPr/>
            </a:pPr>
            <a:r>
              <a:rPr lang="en-US" altLang="en-US" sz="6000" dirty="0" smtClean="0">
                <a:latin typeface="+mn-lt"/>
              </a:rPr>
              <a:t>Questions &amp; Answers</a:t>
            </a:r>
          </a:p>
        </p:txBody>
      </p:sp>
      <p:sp>
        <p:nvSpPr>
          <p:cNvPr id="4101" name="Rectangle 5"/>
          <p:cNvSpPr>
            <a:spLocks noGrp="1" noChangeArrowheads="1"/>
          </p:cNvSpPr>
          <p:nvPr>
            <p:ph type="subTitle" idx="1"/>
          </p:nvPr>
        </p:nvSpPr>
        <p:spPr>
          <a:xfrm>
            <a:off x="914400" y="3962400"/>
            <a:ext cx="7086600" cy="1447800"/>
          </a:xfrm>
        </p:spPr>
        <p:txBody>
          <a:bodyPr/>
          <a:lstStyle/>
          <a:p>
            <a:pPr algn="l" eaLnBrk="1" hangingPunct="1">
              <a:defRPr/>
            </a:pPr>
            <a:endParaRPr lang="en-US" altLang="en-US" sz="3000" dirty="0" smtClean="0">
              <a:latin typeface="Times New Roman" pitchFamily="18" charset="0"/>
            </a:endParaRPr>
          </a:p>
        </p:txBody>
      </p:sp>
    </p:spTree>
  </p:cSld>
  <p:clrMapOvr>
    <a:masterClrMapping/>
  </p:clrMapOvr>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Rectangle 2"/>
          <p:cNvSpPr>
            <a:spLocks noGrp="1" noChangeArrowheads="1"/>
          </p:cNvSpPr>
          <p:nvPr>
            <p:ph type="title"/>
          </p:nvPr>
        </p:nvSpPr>
        <p:spPr/>
        <p:txBody>
          <a:bodyPr/>
          <a:lstStyle/>
          <a:p>
            <a:pPr eaLnBrk="1" hangingPunct="1">
              <a:defRPr/>
            </a:pPr>
            <a:endParaRPr lang="en-US" altLang="en-US" dirty="0" smtClean="0"/>
          </a:p>
        </p:txBody>
      </p:sp>
      <p:sp>
        <p:nvSpPr>
          <p:cNvPr id="2" name="Content Placeholder 1"/>
          <p:cNvSpPr>
            <a:spLocks noGrp="1"/>
          </p:cNvSpPr>
          <p:nvPr>
            <p:ph idx="1"/>
          </p:nvPr>
        </p:nvSpPr>
        <p:spPr/>
        <p:txBody>
          <a:bodyPr/>
          <a:lstStyle/>
          <a:p>
            <a:pPr eaLnBrk="1" hangingPunct="1">
              <a:lnSpc>
                <a:spcPct val="90000"/>
              </a:lnSpc>
              <a:defRPr/>
            </a:pPr>
            <a:r>
              <a:rPr lang="en-US" sz="2800" dirty="0" smtClean="0"/>
              <a:t>List based on questions asked through </a:t>
            </a:r>
          </a:p>
          <a:p>
            <a:pPr lvl="1" eaLnBrk="1" hangingPunct="1">
              <a:lnSpc>
                <a:spcPct val="90000"/>
              </a:lnSpc>
              <a:defRPr/>
            </a:pPr>
            <a:r>
              <a:rPr lang="en-US" dirty="0" smtClean="0"/>
              <a:t>Pilot Employer Group</a:t>
            </a:r>
          </a:p>
          <a:p>
            <a:pPr lvl="1" eaLnBrk="1" hangingPunct="1">
              <a:lnSpc>
                <a:spcPct val="90000"/>
              </a:lnSpc>
              <a:defRPr/>
            </a:pPr>
            <a:r>
              <a:rPr lang="en-US" dirty="0" smtClean="0"/>
              <a:t>July 10 ACA Special Forum</a:t>
            </a:r>
          </a:p>
          <a:p>
            <a:pPr lvl="1" eaLnBrk="1" hangingPunct="1">
              <a:lnSpc>
                <a:spcPct val="90000"/>
              </a:lnSpc>
              <a:defRPr/>
            </a:pPr>
            <a:r>
              <a:rPr lang="en-US" dirty="0" smtClean="0"/>
              <a:t>HR/Payroll calls to NDPERS</a:t>
            </a:r>
          </a:p>
          <a:p>
            <a:pPr eaLnBrk="1" hangingPunct="1">
              <a:lnSpc>
                <a:spcPct val="90000"/>
              </a:lnSpc>
              <a:defRPr/>
            </a:pPr>
            <a:r>
              <a:rPr lang="en-US" sz="2800" dirty="0" smtClean="0"/>
              <a:t>List is broken into category of question</a:t>
            </a:r>
          </a:p>
          <a:p>
            <a:pPr eaLnBrk="1" hangingPunct="1">
              <a:lnSpc>
                <a:spcPct val="90000"/>
              </a:lnSpc>
              <a:defRPr/>
            </a:pPr>
            <a:r>
              <a:rPr lang="en-US" sz="2800" dirty="0" smtClean="0"/>
              <a:t>List will be updated as new questions arise or more guidance is provided.</a:t>
            </a:r>
          </a:p>
          <a:p>
            <a:pPr marL="0" indent="0" eaLnBrk="1" hangingPunct="1">
              <a:buFont typeface="Wingdings" pitchFamily="2" charset="2"/>
              <a:buNone/>
              <a:defRPr/>
            </a:pPr>
            <a:endParaRPr lang="en-US" dirty="0" smtClean="0"/>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865187"/>
          </a:xfrm>
        </p:spPr>
        <p:txBody>
          <a:bodyPr/>
          <a:lstStyle/>
          <a:p>
            <a:pPr>
              <a:defRPr/>
            </a:pPr>
            <a:r>
              <a:rPr lang="en-US" dirty="0" smtClean="0"/>
              <a:t>DEFINITIONS</a:t>
            </a:r>
            <a:endParaRPr lang="en-US" dirty="0"/>
          </a:p>
        </p:txBody>
      </p:sp>
      <p:sp>
        <p:nvSpPr>
          <p:cNvPr id="3" name="Content Placeholder 2"/>
          <p:cNvSpPr>
            <a:spLocks noGrp="1"/>
          </p:cNvSpPr>
          <p:nvPr>
            <p:ph idx="1"/>
          </p:nvPr>
        </p:nvSpPr>
        <p:spPr>
          <a:xfrm>
            <a:off x="457200" y="1143000"/>
            <a:ext cx="8229600" cy="5486400"/>
          </a:xfrm>
        </p:spPr>
        <p:txBody>
          <a:bodyPr/>
          <a:lstStyle/>
          <a:p>
            <a:pPr marL="508000" lvl="1" indent="0">
              <a:spcBef>
                <a:spcPts val="600"/>
              </a:spcBef>
              <a:buClr>
                <a:srgbClr val="0762AD"/>
              </a:buClr>
              <a:buFont typeface="Wingdings" pitchFamily="2" charset="2"/>
              <a:buNone/>
              <a:tabLst>
                <a:tab pos="685800" algn="l"/>
              </a:tabLst>
              <a:defRPr/>
            </a:pPr>
            <a:r>
              <a:rPr lang="en-US" altLang="en-US" sz="1600" b="1" smtClean="0">
                <a:cs typeface="Arial" charset="0"/>
              </a:rPr>
              <a:t>Q: What do the ACA terms Standard Measurement Period, Administrative Period and Stability Period refer to?</a:t>
            </a:r>
          </a:p>
          <a:p>
            <a:pPr marL="508000" lvl="1" indent="0">
              <a:spcBef>
                <a:spcPts val="600"/>
              </a:spcBef>
              <a:buClr>
                <a:srgbClr val="0762AD"/>
              </a:buClr>
              <a:buFont typeface="Calibri" pitchFamily="34" charset="0"/>
              <a:buChar char="–"/>
              <a:tabLst>
                <a:tab pos="685800" algn="l"/>
              </a:tabLst>
              <a:defRPr/>
            </a:pPr>
            <a:endParaRPr lang="en-US" altLang="en-US" sz="1600" b="1" smtClean="0">
              <a:cs typeface="Arial" charset="0"/>
            </a:endParaRPr>
          </a:p>
          <a:p>
            <a:pPr marL="508000" lvl="1" indent="0">
              <a:spcBef>
                <a:spcPts val="600"/>
              </a:spcBef>
              <a:buClr>
                <a:srgbClr val="0762AD"/>
              </a:buClr>
              <a:buFont typeface="Calibri" pitchFamily="34" charset="0"/>
              <a:buChar char="–"/>
              <a:tabLst>
                <a:tab pos="685800" algn="l"/>
              </a:tabLst>
              <a:defRPr/>
            </a:pPr>
            <a:r>
              <a:rPr lang="en-US" altLang="en-US" sz="1600" b="1" smtClean="0">
                <a:cs typeface="Arial" charset="0"/>
              </a:rPr>
              <a:t>Standard Measurement Period </a:t>
            </a:r>
            <a:r>
              <a:rPr lang="en-US" altLang="en-US" sz="1600" smtClean="0">
                <a:cs typeface="Arial" charset="0"/>
              </a:rPr>
              <a:t>-  Time period of between 3 &amp; 12 consecutive months  where employer tracks on-going employees’ hours  of service and determines if employees works an average of 30 hours per week and are considered full-time.  (Employer also uses “Initial Measurement Period” for new employees)</a:t>
            </a:r>
          </a:p>
          <a:p>
            <a:pPr marL="508000" lvl="1" indent="0">
              <a:spcBef>
                <a:spcPts val="600"/>
              </a:spcBef>
              <a:buClr>
                <a:srgbClr val="0762AD"/>
              </a:buClr>
              <a:buFont typeface="Wingdings" pitchFamily="2" charset="2"/>
              <a:buNone/>
              <a:tabLst>
                <a:tab pos="685800" algn="l"/>
              </a:tabLst>
              <a:defRPr/>
            </a:pPr>
            <a:endParaRPr lang="en-US" altLang="en-US" sz="1600" smtClean="0">
              <a:cs typeface="Arial" charset="0"/>
            </a:endParaRPr>
          </a:p>
          <a:p>
            <a:pPr marL="508000" lvl="1" indent="0">
              <a:spcBef>
                <a:spcPts val="600"/>
              </a:spcBef>
              <a:buClr>
                <a:srgbClr val="0762AD"/>
              </a:buClr>
              <a:buFont typeface="Calibri" pitchFamily="34" charset="0"/>
              <a:buChar char="–"/>
              <a:tabLst>
                <a:tab pos="685800" algn="l"/>
              </a:tabLst>
              <a:defRPr/>
            </a:pPr>
            <a:r>
              <a:rPr lang="en-US" altLang="en-US" sz="1600" b="1" smtClean="0">
                <a:cs typeface="Arial" charset="0"/>
              </a:rPr>
              <a:t>Administrative Period</a:t>
            </a:r>
            <a:r>
              <a:rPr lang="en-US" altLang="en-US" sz="1600" smtClean="0">
                <a:cs typeface="Arial" charset="0"/>
              </a:rPr>
              <a:t>: Optional time period between Measurement and Stability periods to calculate full-time status, communicate status to employee and conduct open enrollment.  (The combined length of Initial Measurement Period + Administrative period for New Employees, determined to be full-time, cannot exceed the first of the month following new employee’s one-year anniversary from hire date.)</a:t>
            </a:r>
          </a:p>
          <a:p>
            <a:pPr marL="508000" lvl="1" indent="0">
              <a:spcBef>
                <a:spcPts val="600"/>
              </a:spcBef>
              <a:buClr>
                <a:srgbClr val="0762AD"/>
              </a:buClr>
              <a:buFont typeface="Wingdings" pitchFamily="2" charset="2"/>
              <a:buNone/>
              <a:tabLst>
                <a:tab pos="685800" algn="l"/>
              </a:tabLst>
              <a:defRPr/>
            </a:pPr>
            <a:endParaRPr lang="en-US" altLang="en-US" sz="1600" smtClean="0">
              <a:cs typeface="Arial" charset="0"/>
            </a:endParaRPr>
          </a:p>
          <a:p>
            <a:pPr marL="508000" lvl="1" indent="0">
              <a:spcBef>
                <a:spcPts val="600"/>
              </a:spcBef>
              <a:buClr>
                <a:srgbClr val="0762AD"/>
              </a:buClr>
              <a:buFont typeface="Calibri" pitchFamily="34" charset="0"/>
              <a:buChar char="–"/>
              <a:tabLst>
                <a:tab pos="685800" algn="l"/>
              </a:tabLst>
              <a:defRPr/>
            </a:pPr>
            <a:r>
              <a:rPr lang="en-US" altLang="en-US" sz="1600" b="1" smtClean="0">
                <a:cs typeface="Arial" charset="0"/>
              </a:rPr>
              <a:t>Stability Period</a:t>
            </a:r>
            <a:r>
              <a:rPr lang="en-US" altLang="en-US" sz="1600" smtClean="0">
                <a:cs typeface="Arial" charset="0"/>
              </a:rPr>
              <a:t>: Time period of not less than 6 months that employees determined to be full-time during the Standard measurement period are offered full-time coverage. Stability period can correspond to the plan year or to another time period as defined by employer.</a:t>
            </a:r>
          </a:p>
          <a:p>
            <a:pPr>
              <a:tabLst>
                <a:tab pos="685800" algn="l"/>
              </a:tabLst>
              <a:defRPr/>
            </a:pPr>
            <a:endParaRPr lang="en-US" altLang="en-US" smtClean="0"/>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US" dirty="0" smtClean="0"/>
              <a:t>ELIGIBILITY</a:t>
            </a:r>
          </a:p>
        </p:txBody>
      </p:sp>
      <p:sp>
        <p:nvSpPr>
          <p:cNvPr id="6147" name="Content Placeholder 2"/>
          <p:cNvSpPr>
            <a:spLocks noGrp="1"/>
          </p:cNvSpPr>
          <p:nvPr>
            <p:ph idx="1"/>
          </p:nvPr>
        </p:nvSpPr>
        <p:spPr/>
        <p:txBody>
          <a:bodyPr/>
          <a:lstStyle/>
          <a:p>
            <a:pPr marL="0" indent="0" eaLnBrk="1" hangingPunct="1">
              <a:buFont typeface="Wingdings" pitchFamily="2" charset="2"/>
              <a:buNone/>
            </a:pPr>
            <a:r>
              <a:rPr lang="en-US" altLang="en-US" smtClean="0">
                <a:effectLst/>
              </a:rPr>
              <a:t>Q: If you have an employee and you determine that they meet the federal full-time employee (FTE) definition, do you offer them coverage and then tell them what their premium contribution will be?</a:t>
            </a:r>
          </a:p>
          <a:p>
            <a:pPr marL="0" indent="0" eaLnBrk="1" hangingPunct="1">
              <a:buFont typeface="Wingdings" pitchFamily="2" charset="2"/>
              <a:buNone/>
            </a:pPr>
            <a:endParaRPr lang="en-US" altLang="en-US" smtClean="0">
              <a:effectLst/>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dirty="0" smtClean="0">
                <a:effectLst/>
              </a:rPr>
              <a:t>A: Yes, once you determine an employee meets the ACA definition of FTE, you will need to offer them coverage effective the first of the month following date of hire.  You should also visit with them regarding the affordability of coverage and what their premium requirement would be if they elect coverage.</a:t>
            </a:r>
            <a:endParaRPr lang="en-US" dirty="0" smtClean="0"/>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a:xfrm>
            <a:off x="457200" y="1600200"/>
            <a:ext cx="8229600" cy="4800600"/>
          </a:xfrm>
        </p:spPr>
        <p:txBody>
          <a:bodyPr/>
          <a:lstStyle/>
          <a:p>
            <a:pPr marL="0" indent="0" eaLnBrk="1" hangingPunct="1">
              <a:buFont typeface="Wingdings" pitchFamily="2" charset="2"/>
              <a:buNone/>
              <a:defRPr/>
            </a:pPr>
            <a:r>
              <a:rPr lang="en-US" dirty="0" smtClean="0">
                <a:effectLst/>
              </a:rPr>
              <a:t>Q: If a person has 3 types of jobs that they are performing with the same employer, do you evaluate each job separately for determining eligibility?</a:t>
            </a:r>
          </a:p>
          <a:p>
            <a:pPr marL="0" indent="0" eaLnBrk="1" hangingPunct="1">
              <a:buFont typeface="Wingdings" pitchFamily="2" charset="2"/>
              <a:buNone/>
              <a:defRPr/>
            </a:pPr>
            <a:endParaRPr lang="en-US" dirty="0" smtClean="0">
              <a:effectLst/>
            </a:endParaRPr>
          </a:p>
          <a:p>
            <a:pPr marL="0" indent="0" eaLnBrk="1" hangingPunct="1">
              <a:buFont typeface="Wingdings" pitchFamily="2" charset="2"/>
              <a:buNone/>
              <a:defRPr/>
            </a:pPr>
            <a:r>
              <a:rPr lang="en-US" dirty="0" smtClean="0">
                <a:effectLst/>
              </a:rPr>
              <a:t>A: ACA would have you sum the hours within the same employer to determine if the individual meets ACA FTE definition and should be offered coverage.</a:t>
            </a:r>
            <a:endParaRPr lang="en-US" dirty="0" smtClean="0"/>
          </a:p>
          <a:p>
            <a:pPr marL="0" indent="0" eaLnBrk="1" hangingPunct="1">
              <a:buFont typeface="Wingdings" pitchFamily="2" charset="2"/>
              <a:buNone/>
              <a:defRPr/>
            </a:pPr>
            <a:endParaRPr lang="en-US" dirty="0" smtClean="0">
              <a:effectLst/>
            </a:endParaRPr>
          </a:p>
          <a:p>
            <a:pPr eaLnBrk="1" hangingPunct="1">
              <a:defRPr/>
            </a:pPr>
            <a:endParaRPr lang="en-US" dirty="0" smtClean="0"/>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712787"/>
          </a:xfrm>
        </p:spPr>
        <p:txBody>
          <a:bodyPr/>
          <a:lstStyle/>
          <a:p>
            <a:pPr eaLnBrk="1" hangingPunct="1">
              <a:defRPr/>
            </a:pPr>
            <a:endParaRPr lang="en-US" dirty="0" smtClean="0"/>
          </a:p>
        </p:txBody>
      </p:sp>
      <p:sp>
        <p:nvSpPr>
          <p:cNvPr id="3" name="Content Placeholder 2"/>
          <p:cNvSpPr>
            <a:spLocks noGrp="1"/>
          </p:cNvSpPr>
          <p:nvPr>
            <p:ph idx="1"/>
          </p:nvPr>
        </p:nvSpPr>
        <p:spPr>
          <a:xfrm>
            <a:off x="457200" y="1143000"/>
            <a:ext cx="8229600" cy="4983163"/>
          </a:xfrm>
        </p:spPr>
        <p:txBody>
          <a:bodyPr/>
          <a:lstStyle/>
          <a:p>
            <a:pPr marL="0" indent="0" eaLnBrk="1" hangingPunct="1">
              <a:buFont typeface="Wingdings" pitchFamily="2" charset="2"/>
              <a:buNone/>
              <a:defRPr/>
            </a:pPr>
            <a:r>
              <a:rPr lang="en-US" sz="2400" dirty="0" smtClean="0"/>
              <a:t>Q: </a:t>
            </a:r>
            <a:r>
              <a:rPr lang="en-US" sz="2400" dirty="0" smtClean="0">
                <a:effectLst/>
              </a:rPr>
              <a:t>How should employees hired through a temporary staffing service be handled?</a:t>
            </a:r>
          </a:p>
          <a:p>
            <a:pPr marL="0" indent="0" eaLnBrk="1" hangingPunct="1">
              <a:buFont typeface="Wingdings" pitchFamily="2" charset="2"/>
              <a:buNone/>
              <a:defRPr/>
            </a:pPr>
            <a:endParaRPr lang="en-US" sz="2400" dirty="0" smtClean="0">
              <a:effectLst/>
            </a:endParaRPr>
          </a:p>
          <a:p>
            <a:pPr marL="0" indent="0" eaLnBrk="1" hangingPunct="1">
              <a:buFont typeface="Wingdings" pitchFamily="2" charset="2"/>
              <a:buNone/>
              <a:defRPr/>
            </a:pPr>
            <a:r>
              <a:rPr lang="en-US" sz="2400" dirty="0" smtClean="0">
                <a:effectLst/>
              </a:rPr>
              <a:t>A: A person employed through a temporary staffing service is an employee of the staffing service as long as the staffing service fulfills the common-law definition of the employer, including controlling the details of how services are performed, providing compensation and benefits, and acting as the employer for payroll tax purposes.  For information on the distinction between an employee and an independent contractor, see </a:t>
            </a:r>
            <a:r>
              <a:rPr lang="en-US" sz="2400" u="sng" dirty="0" smtClean="0">
                <a:effectLst/>
                <a:hlinkClick r:id="rId2"/>
              </a:rPr>
              <a:t>http://www.nd.gov/labor/contractor/index.html</a:t>
            </a:r>
            <a:r>
              <a:rPr lang="en-US" sz="2400" u="sng" dirty="0" smtClean="0">
                <a:effectLst/>
              </a:rPr>
              <a:t> </a:t>
            </a:r>
            <a:endParaRPr lang="en-US" sz="2400" dirty="0" smtClean="0"/>
          </a:p>
          <a:p>
            <a:pPr marL="0" indent="0" eaLnBrk="1" hangingPunct="1">
              <a:buFont typeface="Wingdings" pitchFamily="2" charset="2"/>
              <a:buNone/>
              <a:defRPr/>
            </a:pPr>
            <a:endParaRPr lang="en-US" sz="2400" dirty="0" smtClean="0">
              <a:effectLst/>
            </a:endParaRPr>
          </a:p>
          <a:p>
            <a:pPr eaLnBrk="1" hangingPunct="1">
              <a:defRPr/>
            </a:pPr>
            <a:endParaRPr lang="en-US" dirty="0" smtClean="0"/>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dirty="0" smtClean="0">
                <a:effectLst/>
              </a:rPr>
              <a:t>Q: If you have an employee out on FMLA and you hire a temporary employee, do you need to offer the temporary employee coverage?</a:t>
            </a:r>
          </a:p>
          <a:p>
            <a:pPr eaLnBrk="1" hangingPunct="1">
              <a:defRPr/>
            </a:pPr>
            <a:endParaRPr lang="en-US" dirty="0" smtClean="0"/>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a:solidFill>
            <a:schemeClr val="bg2">
              <a:lumMod val="50000"/>
            </a:schemeClr>
          </a:solidFill>
          <a:ln w="28575">
            <a:solidFill>
              <a:schemeClr val="tx1"/>
            </a:solidFill>
          </a:ln>
        </p:spPr>
        <p:txBody>
          <a:bodyPr/>
          <a:lstStyle/>
          <a:p>
            <a:r>
              <a:rPr lang="en-US" dirty="0" smtClean="0"/>
              <a:t>PERS Plan Eligibility</a:t>
            </a:r>
            <a:endParaRPr lang="en-US" dirty="0"/>
          </a:p>
        </p:txBody>
      </p:sp>
      <p:sp>
        <p:nvSpPr>
          <p:cNvPr id="9" name="Text Placeholder 8"/>
          <p:cNvSpPr>
            <a:spLocks noGrp="1"/>
          </p:cNvSpPr>
          <p:nvPr>
            <p:ph type="body" idx="1"/>
          </p:nvPr>
        </p:nvSpPr>
        <p:spPr>
          <a:ln w="28575">
            <a:solidFill>
              <a:schemeClr val="tx1"/>
            </a:solidFill>
          </a:ln>
        </p:spPr>
        <p:txBody>
          <a:bodyPr/>
          <a:lstStyle/>
          <a:p>
            <a:pPr algn="ctr"/>
            <a:r>
              <a:rPr lang="en-US" dirty="0" smtClean="0"/>
              <a:t>FTE under State Law</a:t>
            </a:r>
            <a:endParaRPr lang="en-US" dirty="0"/>
          </a:p>
        </p:txBody>
      </p:sp>
      <p:sp>
        <p:nvSpPr>
          <p:cNvPr id="10" name="Content Placeholder 9"/>
          <p:cNvSpPr>
            <a:spLocks noGrp="1"/>
          </p:cNvSpPr>
          <p:nvPr>
            <p:ph sz="half" idx="2"/>
          </p:nvPr>
        </p:nvSpPr>
        <p:spPr>
          <a:ln w="19050">
            <a:solidFill>
              <a:schemeClr val="tx1"/>
            </a:solidFill>
          </a:ln>
        </p:spPr>
        <p:txBody>
          <a:bodyPr/>
          <a:lstStyle/>
          <a:p>
            <a:r>
              <a:rPr lang="en-US" dirty="0" smtClean="0"/>
              <a:t>In an approved and regularly funded position</a:t>
            </a:r>
          </a:p>
          <a:p>
            <a:r>
              <a:rPr lang="en-US" dirty="0" smtClean="0"/>
              <a:t>Working 20 or more hours per week </a:t>
            </a:r>
          </a:p>
          <a:p>
            <a:r>
              <a:rPr lang="en-US" dirty="0" smtClean="0"/>
              <a:t>Working 20 or more weeks per year</a:t>
            </a:r>
            <a:endParaRPr lang="en-US" dirty="0"/>
          </a:p>
        </p:txBody>
      </p:sp>
      <p:sp>
        <p:nvSpPr>
          <p:cNvPr id="11" name="Text Placeholder 10"/>
          <p:cNvSpPr>
            <a:spLocks noGrp="1"/>
          </p:cNvSpPr>
          <p:nvPr>
            <p:ph type="body" sz="quarter" idx="3"/>
          </p:nvPr>
        </p:nvSpPr>
        <p:spPr>
          <a:ln w="28575">
            <a:solidFill>
              <a:schemeClr val="tx1"/>
            </a:solidFill>
          </a:ln>
        </p:spPr>
        <p:txBody>
          <a:bodyPr/>
          <a:lstStyle/>
          <a:p>
            <a:pPr algn="ctr"/>
            <a:r>
              <a:rPr lang="en-US" dirty="0" smtClean="0"/>
              <a:t>Temporary Employee</a:t>
            </a:r>
            <a:endParaRPr lang="en-US" dirty="0"/>
          </a:p>
        </p:txBody>
      </p:sp>
      <p:sp>
        <p:nvSpPr>
          <p:cNvPr id="12" name="Content Placeholder 11"/>
          <p:cNvSpPr>
            <a:spLocks noGrp="1"/>
          </p:cNvSpPr>
          <p:nvPr>
            <p:ph sz="quarter" idx="4"/>
          </p:nvPr>
        </p:nvSpPr>
        <p:spPr>
          <a:ln w="19050">
            <a:solidFill>
              <a:schemeClr val="tx1"/>
            </a:solidFill>
          </a:ln>
        </p:spPr>
        <p:txBody>
          <a:bodyPr/>
          <a:lstStyle/>
          <a:p>
            <a:r>
              <a:rPr lang="en-US" strike="sngStrike" dirty="0" smtClean="0"/>
              <a:t>Not in approved and regularly funded position</a:t>
            </a:r>
          </a:p>
          <a:p>
            <a:r>
              <a:rPr lang="en-US" strike="sngStrike" dirty="0" smtClean="0"/>
              <a:t>Services may or may not be of limited duration</a:t>
            </a:r>
          </a:p>
          <a:p>
            <a:r>
              <a:rPr lang="en-US" strike="sngStrike" dirty="0" smtClean="0"/>
              <a:t>Working </a:t>
            </a:r>
            <a:r>
              <a:rPr lang="en-US" strike="sngStrike" dirty="0"/>
              <a:t>20 or more hours per week </a:t>
            </a:r>
          </a:p>
          <a:p>
            <a:r>
              <a:rPr lang="en-US" strike="sngStrike" dirty="0"/>
              <a:t>Working 20 or more weeks per year</a:t>
            </a:r>
          </a:p>
          <a:p>
            <a:endParaRPr lang="en-US" dirty="0"/>
          </a:p>
        </p:txBody>
      </p:sp>
      <p:sp>
        <p:nvSpPr>
          <p:cNvPr id="4" name="Slide Number Placeholder 3"/>
          <p:cNvSpPr>
            <a:spLocks noGrp="1"/>
          </p:cNvSpPr>
          <p:nvPr>
            <p:ph type="sldNum" sz="quarter" idx="12"/>
          </p:nvPr>
        </p:nvSpPr>
        <p:spPr/>
        <p:txBody>
          <a:bodyPr/>
          <a:lstStyle/>
          <a:p>
            <a:fld id="{A36403C3-F0CC-463D-A3A4-CB2DD4851F7E}" type="slidenum">
              <a:rPr lang="en-US" smtClean="0"/>
              <a:pPr/>
              <a:t>5</a:t>
            </a:fld>
            <a:endParaRPr lang="en-US"/>
          </a:p>
        </p:txBody>
      </p:sp>
    </p:spTree>
    <p:extLst>
      <p:ext uri="{BB962C8B-B14F-4D97-AF65-F5344CB8AC3E}">
        <p14:creationId xmlns:p14="http://schemas.microsoft.com/office/powerpoint/2010/main" val="151829705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sz="2800" dirty="0" smtClean="0">
                <a:effectLst/>
              </a:rPr>
              <a:t>A: If the employee is reasonably expected to work at least 30 hours per week/130 hours in a month, then you would want to offer them coverage effective 1</a:t>
            </a:r>
            <a:r>
              <a:rPr lang="en-US" sz="2800" baseline="30000" dirty="0" smtClean="0">
                <a:effectLst/>
              </a:rPr>
              <a:t>st</a:t>
            </a:r>
            <a:r>
              <a:rPr lang="en-US" sz="2800" dirty="0" smtClean="0">
                <a:effectLst/>
              </a:rPr>
              <a:t> of month following hire.  If you cannot determine this, then you would need to do an initial measurement period and determine at the end of this period.  If eligible, you would offer coverage during the stability period.  If not, no coverage offer is needed.</a:t>
            </a:r>
            <a:endParaRPr lang="en-US" sz="2800" dirty="0" smtClean="0"/>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a:xfrm>
            <a:off x="457200" y="1371600"/>
            <a:ext cx="8229600" cy="4754563"/>
          </a:xfrm>
        </p:spPr>
        <p:txBody>
          <a:bodyPr/>
          <a:lstStyle/>
          <a:p>
            <a:pPr marL="0" indent="0" eaLnBrk="1" hangingPunct="1">
              <a:buFont typeface="Wingdings" pitchFamily="2" charset="2"/>
              <a:buNone/>
              <a:defRPr/>
            </a:pPr>
            <a:r>
              <a:rPr lang="en-US" dirty="0" smtClean="0">
                <a:effectLst/>
              </a:rPr>
              <a:t>Q: If you have a variable hour employee who after the initial measurement period is determined to be eligible during the stability period, but they are then not eligible during the next measurement period, you no longer offer them coverage during the next stability period, right?</a:t>
            </a:r>
          </a:p>
          <a:p>
            <a:pPr marL="0" indent="0" eaLnBrk="1" hangingPunct="1">
              <a:buFont typeface="Wingdings" pitchFamily="2" charset="2"/>
              <a:buNone/>
              <a:defRPr/>
            </a:pPr>
            <a:endParaRPr lang="en-US" dirty="0" smtClean="0">
              <a:effectLst/>
            </a:endParaRPr>
          </a:p>
          <a:p>
            <a:pPr marL="0" indent="0" eaLnBrk="1" hangingPunct="1">
              <a:buFont typeface="Wingdings" pitchFamily="2" charset="2"/>
              <a:buNone/>
              <a:defRPr/>
            </a:pPr>
            <a:r>
              <a:rPr lang="en-US" dirty="0" smtClean="0">
                <a:effectLst/>
              </a:rPr>
              <a:t>A: Yes, that is correct.</a:t>
            </a:r>
            <a:endParaRPr lang="en-US" dirty="0" smtClean="0"/>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a:xfrm>
            <a:off x="457200" y="1600200"/>
            <a:ext cx="8229600" cy="4648200"/>
          </a:xfrm>
        </p:spPr>
        <p:txBody>
          <a:bodyPr/>
          <a:lstStyle/>
          <a:p>
            <a:pPr marL="0" indent="0" eaLnBrk="1" hangingPunct="1">
              <a:buFont typeface="Wingdings" pitchFamily="2" charset="2"/>
              <a:buNone/>
              <a:defRPr/>
            </a:pPr>
            <a:r>
              <a:rPr lang="en-US" dirty="0" smtClean="0">
                <a:effectLst/>
              </a:rPr>
              <a:t>Q: If an employee is seasonal (below 6 months), is it necessary to perform a look back?</a:t>
            </a:r>
          </a:p>
          <a:p>
            <a:pPr marL="0" indent="0" eaLnBrk="1" hangingPunct="1">
              <a:buFont typeface="Wingdings" pitchFamily="2" charset="2"/>
              <a:buNone/>
              <a:defRPr/>
            </a:pPr>
            <a:endParaRPr lang="en-US" dirty="0" smtClean="0">
              <a:effectLst/>
            </a:endParaRPr>
          </a:p>
          <a:p>
            <a:pPr marL="0" indent="0" eaLnBrk="1" hangingPunct="1">
              <a:buFont typeface="Wingdings" pitchFamily="2" charset="2"/>
              <a:buNone/>
              <a:defRPr/>
            </a:pPr>
            <a:r>
              <a:rPr lang="en-US" dirty="0" smtClean="0"/>
              <a:t>A: </a:t>
            </a:r>
            <a:r>
              <a:rPr lang="en-US" dirty="0" smtClean="0">
                <a:effectLst/>
              </a:rPr>
              <a:t>As long as employment hours are below 6 months and position is a recurring seasonal position, you can start the measurement period over each year when they return.</a:t>
            </a:r>
            <a:endParaRPr lang="en-US" dirty="0" smtClean="0"/>
          </a:p>
          <a:p>
            <a:pPr marL="0" indent="0" eaLnBrk="1" hangingPunct="1">
              <a:buFont typeface="Wingdings" pitchFamily="2" charset="2"/>
              <a:buNone/>
              <a:defRPr/>
            </a:pPr>
            <a:endParaRPr lang="en-US" dirty="0" smtClean="0"/>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dirty="0"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dirty="0" smtClean="0">
                <a:effectLst/>
              </a:rPr>
              <a:t>Q: How do you handle a temporary employee who exceeds 1560 hours in a five month period?</a:t>
            </a:r>
            <a:endParaRPr lang="en-US" dirty="0" smtClean="0"/>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dirty="0" smtClean="0">
                <a:effectLst/>
              </a:rPr>
              <a:t>A: Unless the position is seasonal, the look-back period would determine eligibility and since exceeded, the employee would meet the requirements and should be offered coverage.  Seasonal positions are those that are for less than 6 months on a recurring basis.</a:t>
            </a:r>
            <a:endParaRPr lang="en-US" dirty="0" smtClean="0"/>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dirty="0" smtClean="0">
                <a:effectLst/>
              </a:rPr>
              <a:t>Q: If someone qualifies and is in the stability period and then terminates, do we have to continue to pay for duration of stability period?</a:t>
            </a:r>
          </a:p>
          <a:p>
            <a:pPr marL="0" indent="0" eaLnBrk="1" hangingPunct="1">
              <a:buFont typeface="Wingdings" pitchFamily="2" charset="2"/>
              <a:buNone/>
              <a:defRPr/>
            </a:pPr>
            <a:endParaRPr lang="en-US" dirty="0" smtClean="0">
              <a:effectLst/>
            </a:endParaRPr>
          </a:p>
          <a:p>
            <a:pPr marL="0" indent="0" eaLnBrk="1" hangingPunct="1">
              <a:buFont typeface="Wingdings" pitchFamily="2" charset="2"/>
              <a:buNone/>
              <a:defRPr/>
            </a:pPr>
            <a:r>
              <a:rPr lang="en-US" dirty="0" smtClean="0">
                <a:effectLst/>
              </a:rPr>
              <a:t>A: No, once person terminates, the obligation of the employer to pay ends the month following the month of termination.</a:t>
            </a:r>
            <a:endParaRPr lang="en-US" dirty="0" smtClean="0"/>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dirty="0" smtClean="0">
                <a:effectLst/>
              </a:rPr>
              <a:t>Q: How do you handle an employee that is a full-time permanent employee with benefits during most of the current look back period prior to 1/1/15 but then moves into a variable hour temporary position?</a:t>
            </a:r>
            <a:endParaRPr lang="en-US" dirty="0" smtClean="0"/>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sz="2600" dirty="0" smtClean="0">
                <a:effectLst/>
              </a:rPr>
              <a:t>A: See page 8595 &amp; 8596 of the Federal Register.  The example indicates that because the individual is moving from a monthly measurement as a permanent employee to the look-back determination as a variable hour employee, if they meet the required hours, including the hours as a permanent employee, then they will be entitled to the insurance for the full stability period.  If they remain a variable hour employee, then they will roll into the next year’s look back period and will be eligible only if they meet the necessary hours ongoing.</a:t>
            </a:r>
            <a:endParaRPr lang="en-US" sz="2600" dirty="0" smtClean="0"/>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sz="2800" dirty="0" smtClean="0">
                <a:effectLst/>
              </a:rPr>
              <a:t>Q: How do you handle an employee that does not meet the ACA FT definition during measurement period but then increases hours and is now working in a position that is reasonably expected to meet requirements.  Do you offer coverage immediately (first of month following change) or wait until the end of the current look-back measurement period &amp; evaluate based on all hours in measurement period.</a:t>
            </a:r>
            <a:endParaRPr lang="en-US" sz="2800" dirty="0" smtClean="0"/>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dirty="0" smtClean="0">
                <a:effectLst/>
              </a:rPr>
              <a:t>A: General guidance appears to indicate that once a person changes their hours where it is reasonably expected that they will meet the ACA FT definition, they should be offered coverage rather than waiting to the end of the look-back measurement period.</a:t>
            </a:r>
            <a:endParaRPr lang="en-US" dirty="0" smtClean="0"/>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a:solidFill>
            <a:schemeClr val="bg2">
              <a:lumMod val="50000"/>
            </a:schemeClr>
          </a:solidFill>
          <a:ln w="28575">
            <a:solidFill>
              <a:schemeClr val="tx1"/>
            </a:solidFill>
          </a:ln>
        </p:spPr>
        <p:txBody>
          <a:bodyPr/>
          <a:lstStyle/>
          <a:p>
            <a:r>
              <a:rPr lang="en-US" dirty="0" smtClean="0"/>
              <a:t>PERS Plan Eligibility</a:t>
            </a:r>
            <a:endParaRPr lang="en-US" dirty="0"/>
          </a:p>
        </p:txBody>
      </p:sp>
      <p:sp>
        <p:nvSpPr>
          <p:cNvPr id="9" name="Text Placeholder 8"/>
          <p:cNvSpPr>
            <a:spLocks noGrp="1"/>
          </p:cNvSpPr>
          <p:nvPr>
            <p:ph type="body" idx="1"/>
          </p:nvPr>
        </p:nvSpPr>
        <p:spPr>
          <a:ln w="28575">
            <a:solidFill>
              <a:schemeClr val="tx1"/>
            </a:solidFill>
          </a:ln>
        </p:spPr>
        <p:txBody>
          <a:bodyPr/>
          <a:lstStyle/>
          <a:p>
            <a:pPr algn="ctr"/>
            <a:r>
              <a:rPr lang="en-US" dirty="0" smtClean="0"/>
              <a:t>FTE under State Law</a:t>
            </a:r>
            <a:endParaRPr lang="en-US" dirty="0"/>
          </a:p>
        </p:txBody>
      </p:sp>
      <p:sp>
        <p:nvSpPr>
          <p:cNvPr id="10" name="Content Placeholder 9"/>
          <p:cNvSpPr>
            <a:spLocks noGrp="1"/>
          </p:cNvSpPr>
          <p:nvPr>
            <p:ph sz="half" idx="2"/>
          </p:nvPr>
        </p:nvSpPr>
        <p:spPr>
          <a:ln w="19050">
            <a:solidFill>
              <a:schemeClr val="tx1"/>
            </a:solidFill>
          </a:ln>
        </p:spPr>
        <p:txBody>
          <a:bodyPr/>
          <a:lstStyle/>
          <a:p>
            <a:r>
              <a:rPr lang="en-US" dirty="0" smtClean="0"/>
              <a:t>In an approved and regularly funded position</a:t>
            </a:r>
          </a:p>
          <a:p>
            <a:r>
              <a:rPr lang="en-US" dirty="0" smtClean="0"/>
              <a:t>Working 20 or more hours per week </a:t>
            </a:r>
          </a:p>
          <a:p>
            <a:r>
              <a:rPr lang="en-US" dirty="0" smtClean="0"/>
              <a:t>Working 20 or more weeks per year</a:t>
            </a:r>
            <a:endParaRPr lang="en-US" dirty="0"/>
          </a:p>
        </p:txBody>
      </p:sp>
      <p:sp>
        <p:nvSpPr>
          <p:cNvPr id="11" name="Text Placeholder 10"/>
          <p:cNvSpPr>
            <a:spLocks noGrp="1"/>
          </p:cNvSpPr>
          <p:nvPr>
            <p:ph type="body" sz="quarter" idx="3"/>
          </p:nvPr>
        </p:nvSpPr>
        <p:spPr>
          <a:ln w="28575">
            <a:solidFill>
              <a:schemeClr val="tx1"/>
            </a:solidFill>
          </a:ln>
        </p:spPr>
        <p:txBody>
          <a:bodyPr/>
          <a:lstStyle/>
          <a:p>
            <a:pPr algn="ctr"/>
            <a:r>
              <a:rPr lang="en-US" dirty="0" smtClean="0"/>
              <a:t>Temporary Employee</a:t>
            </a:r>
            <a:endParaRPr lang="en-US" dirty="0"/>
          </a:p>
        </p:txBody>
      </p:sp>
      <p:sp>
        <p:nvSpPr>
          <p:cNvPr id="12" name="Content Placeholder 11"/>
          <p:cNvSpPr>
            <a:spLocks noGrp="1"/>
          </p:cNvSpPr>
          <p:nvPr>
            <p:ph sz="quarter" idx="4"/>
          </p:nvPr>
        </p:nvSpPr>
        <p:spPr>
          <a:ln w="19050">
            <a:solidFill>
              <a:schemeClr val="tx1"/>
            </a:solidFill>
          </a:ln>
        </p:spPr>
        <p:txBody>
          <a:bodyPr>
            <a:normAutofit fontScale="92500" lnSpcReduction="20000"/>
          </a:bodyPr>
          <a:lstStyle/>
          <a:p>
            <a:r>
              <a:rPr lang="en-US" u="sng" dirty="0" smtClean="0"/>
              <a:t>Employees that are full time employees under the ACA but not under state law</a:t>
            </a:r>
          </a:p>
          <a:p>
            <a:r>
              <a:rPr lang="en-US" u="sng" dirty="0" smtClean="0"/>
              <a:t>Working 30 or more hours per week in month (130 </a:t>
            </a:r>
            <a:r>
              <a:rPr lang="en-US" u="sng" dirty="0" err="1" smtClean="0"/>
              <a:t>hrs</a:t>
            </a:r>
            <a:r>
              <a:rPr lang="en-US" u="sng" dirty="0" smtClean="0"/>
              <a:t>) or 1560 hours per year</a:t>
            </a:r>
          </a:p>
          <a:p>
            <a:pPr lvl="1"/>
            <a:r>
              <a:rPr lang="en-US" u="sng" dirty="0" smtClean="0"/>
              <a:t>Not seasonal employees</a:t>
            </a:r>
          </a:p>
          <a:p>
            <a:pPr lvl="1"/>
            <a:r>
              <a:rPr lang="en-US" u="sng" dirty="0" smtClean="0"/>
              <a:t>May include variable hour employees</a:t>
            </a:r>
          </a:p>
          <a:p>
            <a:pPr lvl="1"/>
            <a:r>
              <a:rPr lang="en-US" u="sng" dirty="0" smtClean="0"/>
              <a:t>Includes any employee that you reasonable expect to work to work 30 hours per week for a month and is not seasonal</a:t>
            </a:r>
            <a:endParaRPr lang="en-US" u="sng" dirty="0"/>
          </a:p>
        </p:txBody>
      </p:sp>
      <p:sp>
        <p:nvSpPr>
          <p:cNvPr id="4" name="Slide Number Placeholder 3"/>
          <p:cNvSpPr>
            <a:spLocks noGrp="1"/>
          </p:cNvSpPr>
          <p:nvPr>
            <p:ph type="sldNum" sz="quarter" idx="12"/>
          </p:nvPr>
        </p:nvSpPr>
        <p:spPr/>
        <p:txBody>
          <a:bodyPr/>
          <a:lstStyle/>
          <a:p>
            <a:fld id="{A36403C3-F0CC-463D-A3A4-CB2DD4851F7E}" type="slidenum">
              <a:rPr lang="en-US" smtClean="0"/>
              <a:pPr/>
              <a:t>6</a:t>
            </a:fld>
            <a:endParaRPr lang="en-US"/>
          </a:p>
        </p:txBody>
      </p:sp>
    </p:spTree>
    <p:extLst>
      <p:ext uri="{BB962C8B-B14F-4D97-AF65-F5344CB8AC3E}">
        <p14:creationId xmlns:p14="http://schemas.microsoft.com/office/powerpoint/2010/main" val="184540550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533400"/>
            <a:ext cx="8229600" cy="5592763"/>
          </a:xfrm>
        </p:spPr>
        <p:txBody>
          <a:bodyPr/>
          <a:lstStyle/>
          <a:p>
            <a:pPr marL="0" indent="0" eaLnBrk="1" hangingPunct="1">
              <a:buFont typeface="Wingdings" pitchFamily="2" charset="2"/>
              <a:buNone/>
              <a:defRPr/>
            </a:pPr>
            <a:r>
              <a:rPr lang="en-US" sz="2400" dirty="0" smtClean="0">
                <a:effectLst/>
              </a:rPr>
              <a:t>Q: Can you provide direction as to whether a summer intern (law student intern) would be a seasonal employee under the ACA?</a:t>
            </a:r>
          </a:p>
          <a:p>
            <a:pPr eaLnBrk="1" hangingPunct="1">
              <a:defRPr/>
            </a:pPr>
            <a:endParaRPr lang="en-US" sz="2400" dirty="0" smtClean="0">
              <a:effectLst/>
            </a:endParaRPr>
          </a:p>
          <a:p>
            <a:pPr eaLnBrk="1" hangingPunct="1">
              <a:defRPr/>
            </a:pPr>
            <a:r>
              <a:rPr lang="en-US" sz="2400" dirty="0" smtClean="0">
                <a:effectLst/>
              </a:rPr>
              <a:t>Every summer, several of our offices hire a law student intern to work.  They usually work 40 hours per week, but only for the summer break.</a:t>
            </a:r>
          </a:p>
          <a:p>
            <a:pPr eaLnBrk="1" hangingPunct="1">
              <a:defRPr/>
            </a:pPr>
            <a:endParaRPr lang="en-US" sz="2400" dirty="0" smtClean="0">
              <a:effectLst/>
            </a:endParaRPr>
          </a:p>
          <a:p>
            <a:pPr eaLnBrk="1" hangingPunct="1">
              <a:defRPr/>
            </a:pPr>
            <a:r>
              <a:rPr lang="en-US" sz="2400" dirty="0" smtClean="0">
                <a:effectLst/>
              </a:rPr>
              <a:t>So if there is no change of that, they are considered “seasonal”.  Any issue with the person who comes back the following summer?  Or who works one summer, and then following graduation applies for a job with us?</a:t>
            </a:r>
          </a:p>
          <a:p>
            <a:pPr eaLnBrk="1" hangingPunct="1">
              <a:defRPr/>
            </a:pPr>
            <a:endParaRPr lang="en-US" sz="2400" dirty="0" smtClean="0"/>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457200"/>
            <a:ext cx="8229600" cy="5668963"/>
          </a:xfrm>
        </p:spPr>
        <p:txBody>
          <a:bodyPr/>
          <a:lstStyle/>
          <a:p>
            <a:pPr marL="0" indent="0" eaLnBrk="1" hangingPunct="1">
              <a:buFont typeface="Wingdings" pitchFamily="2" charset="2"/>
              <a:buNone/>
              <a:defRPr/>
            </a:pPr>
            <a:r>
              <a:rPr lang="en-US" sz="2400" dirty="0" smtClean="0">
                <a:effectLst/>
              </a:rPr>
              <a:t>A: If there is a chance a summer intern could be retained for additional hours beyond the summer, it would not be allowed to classify them as a “seasonal worker”. </a:t>
            </a:r>
          </a:p>
          <a:p>
            <a:pPr marL="0" indent="0" eaLnBrk="1" hangingPunct="1">
              <a:buFont typeface="Wingdings" pitchFamily="2" charset="2"/>
              <a:buNone/>
              <a:defRPr/>
            </a:pPr>
            <a:r>
              <a:rPr lang="en-US" sz="2400" dirty="0" smtClean="0">
                <a:effectLst/>
              </a:rPr>
              <a:t> </a:t>
            </a:r>
          </a:p>
          <a:p>
            <a:pPr marL="0" indent="0" eaLnBrk="1" hangingPunct="1">
              <a:buFont typeface="Wingdings" pitchFamily="2" charset="2"/>
              <a:buNone/>
              <a:defRPr/>
            </a:pPr>
            <a:r>
              <a:rPr lang="en-US" sz="2400" dirty="0" smtClean="0">
                <a:effectLst/>
              </a:rPr>
              <a:t>For interns that return the following summer, as long as there is a break of more than 13 weeks in employment, which I believe in this case there would be, they would be considered a new hire when they return whether it is to intern or for more permanent employment following graduation.  They would at that time be evaluated for whether they are working full time (more than 130 hours/month) and offered insurance, or if they are deemed seasonal, then it would not be required to offer them insurance. </a:t>
            </a:r>
          </a:p>
          <a:p>
            <a:pPr eaLnBrk="1" hangingPunct="1">
              <a:defRPr/>
            </a:pPr>
            <a:endParaRPr lang="en-US" sz="2400" dirty="0" smtClean="0"/>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dirty="0" smtClean="0"/>
              <a:t>Q: </a:t>
            </a:r>
            <a:r>
              <a:rPr lang="en-US" dirty="0" smtClean="0">
                <a:effectLst/>
              </a:rPr>
              <a:t>If after a year the employee is no longer eligible for the health insurance, will COBRA coverage be available?</a:t>
            </a:r>
          </a:p>
          <a:p>
            <a:pPr marL="0" indent="0" eaLnBrk="1" hangingPunct="1">
              <a:buFont typeface="Wingdings" pitchFamily="2" charset="2"/>
              <a:buNone/>
              <a:defRPr/>
            </a:pPr>
            <a:endParaRPr lang="en-US" dirty="0" smtClean="0">
              <a:effectLst/>
            </a:endParaRPr>
          </a:p>
          <a:p>
            <a:pPr marL="0" indent="0" eaLnBrk="1" hangingPunct="1">
              <a:buFont typeface="Wingdings" pitchFamily="2" charset="2"/>
              <a:buNone/>
              <a:defRPr/>
            </a:pPr>
            <a:r>
              <a:rPr lang="en-US" dirty="0" smtClean="0">
                <a:effectLst/>
              </a:rPr>
              <a:t>A: Yes, COBRA is available any time a covered individual loses eligibility to the insurance plan.</a:t>
            </a:r>
          </a:p>
          <a:p>
            <a:pPr marL="0" indent="0" eaLnBrk="1" hangingPunct="1">
              <a:buFont typeface="Wingdings" pitchFamily="2" charset="2"/>
              <a:buNone/>
              <a:defRPr/>
            </a:pPr>
            <a:endParaRPr lang="en-US" dirty="0" smtClean="0"/>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dirty="0" smtClean="0">
                <a:effectLst/>
              </a:rPr>
              <a:t>Q: Will this be the same policy (coverage) we currently have with NDPERS for benefitted employees? </a:t>
            </a:r>
          </a:p>
          <a:p>
            <a:pPr marL="0" indent="0" eaLnBrk="1" hangingPunct="1">
              <a:buFont typeface="Wingdings" pitchFamily="2" charset="2"/>
              <a:buNone/>
              <a:defRPr/>
            </a:pPr>
            <a:endParaRPr lang="en-US" dirty="0" smtClean="0">
              <a:effectLst/>
            </a:endParaRPr>
          </a:p>
          <a:p>
            <a:pPr marL="0" indent="0" eaLnBrk="1" hangingPunct="1">
              <a:buFont typeface="Wingdings" pitchFamily="2" charset="2"/>
              <a:buNone/>
              <a:defRPr/>
            </a:pPr>
            <a:r>
              <a:rPr lang="en-US" dirty="0" smtClean="0">
                <a:effectLst/>
              </a:rPr>
              <a:t>A: Yes, it will be the same plan (PPO/Basic).</a:t>
            </a:r>
          </a:p>
          <a:p>
            <a:pPr marL="0" indent="0" eaLnBrk="1" hangingPunct="1">
              <a:buFont typeface="Wingdings" pitchFamily="2" charset="2"/>
              <a:buNone/>
              <a:defRPr/>
            </a:pPr>
            <a:endParaRPr lang="en-US" dirty="0" smtClean="0"/>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dirty="0" smtClean="0">
                <a:effectLst/>
              </a:rPr>
              <a:t>Q: Should the employer offer coverage to an eligible employee if the employee is or can be covered by a spouse’s or parent’s plan?</a:t>
            </a:r>
          </a:p>
          <a:p>
            <a:pPr marL="0" indent="0" eaLnBrk="1" hangingPunct="1">
              <a:buFont typeface="Wingdings" pitchFamily="2" charset="2"/>
              <a:buNone/>
              <a:defRPr/>
            </a:pPr>
            <a:endParaRPr lang="en-US" dirty="0" smtClean="0">
              <a:effectLst/>
            </a:endParaRPr>
          </a:p>
          <a:p>
            <a:pPr marL="0" indent="0" eaLnBrk="1" hangingPunct="1">
              <a:buFont typeface="Wingdings" pitchFamily="2" charset="2"/>
              <a:buNone/>
              <a:defRPr/>
            </a:pPr>
            <a:r>
              <a:rPr lang="en-US" dirty="0" smtClean="0">
                <a:effectLst/>
              </a:rPr>
              <a:t>A: Yes, according to the ACA, an employee who meets eligibility must be offered coverage regardless of being covered by a spouse’s or parent’s plan.</a:t>
            </a:r>
          </a:p>
          <a:p>
            <a:pPr marL="0" indent="0" eaLnBrk="1" hangingPunct="1">
              <a:buFont typeface="Wingdings" pitchFamily="2" charset="2"/>
              <a:buNone/>
              <a:defRPr/>
            </a:pPr>
            <a:endParaRPr lang="en-US" dirty="0" smtClean="0"/>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US" sz="3200" dirty="0" smtClean="0"/>
              <a:t>AFFORDABILITY/SAFE HARBOR/PREMIUM</a:t>
            </a:r>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dirty="0" smtClean="0">
                <a:effectLst/>
              </a:rPr>
              <a:t>Q: When determining the affordability piece, you apply the 9.5% based upon single coverage.  However, must we offer the non-spouse dependents coverage as well?</a:t>
            </a:r>
          </a:p>
          <a:p>
            <a:pPr marL="0" indent="0" eaLnBrk="1" hangingPunct="1">
              <a:buFont typeface="Wingdings" pitchFamily="2" charset="2"/>
              <a:buNone/>
              <a:defRPr/>
            </a:pPr>
            <a:endParaRPr lang="en-US" dirty="0" smtClean="0">
              <a:effectLst/>
            </a:endParaRPr>
          </a:p>
          <a:p>
            <a:pPr marL="0" indent="0" eaLnBrk="1" hangingPunct="1">
              <a:buFont typeface="Wingdings" pitchFamily="2" charset="2"/>
              <a:buNone/>
              <a:defRPr/>
            </a:pPr>
            <a:r>
              <a:rPr lang="en-US" dirty="0" smtClean="0">
                <a:effectLst/>
              </a:rPr>
              <a:t>A: Yes, that is correct.</a:t>
            </a:r>
            <a:endParaRPr lang="en-US" dirty="0" smtClean="0"/>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dirty="0" smtClean="0">
                <a:effectLst/>
              </a:rPr>
              <a:t>Q: If the employee decides the family rate is too expensive, can they send the wife and children to the marketplace for their coverage?</a:t>
            </a:r>
          </a:p>
          <a:p>
            <a:pPr marL="0" indent="0" eaLnBrk="1" hangingPunct="1">
              <a:buFont typeface="Wingdings" pitchFamily="2" charset="2"/>
              <a:buNone/>
              <a:defRPr/>
            </a:pPr>
            <a:endParaRPr lang="en-US" dirty="0" smtClean="0">
              <a:effectLst/>
            </a:endParaRPr>
          </a:p>
          <a:p>
            <a:pPr marL="0" indent="0" eaLnBrk="1" hangingPunct="1">
              <a:buFont typeface="Wingdings" pitchFamily="2" charset="2"/>
              <a:buNone/>
              <a:defRPr/>
            </a:pPr>
            <a:r>
              <a:rPr lang="en-US" dirty="0" smtClean="0">
                <a:effectLst/>
              </a:rPr>
              <a:t>A: No, not if employer coverage was offered and it is deemed affordable.</a:t>
            </a:r>
            <a:endParaRPr lang="en-US" dirty="0" smtClean="0"/>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dirty="0" smtClean="0">
                <a:effectLst/>
              </a:rPr>
              <a:t>Q: If we use the W-2 safe harbor, do we just use income and the single premium amount?</a:t>
            </a:r>
          </a:p>
          <a:p>
            <a:pPr marL="0" indent="0" eaLnBrk="1" hangingPunct="1">
              <a:buFont typeface="Wingdings" pitchFamily="2" charset="2"/>
              <a:buNone/>
              <a:defRPr/>
            </a:pPr>
            <a:endParaRPr lang="en-US" dirty="0" smtClean="0">
              <a:effectLst/>
            </a:endParaRPr>
          </a:p>
          <a:p>
            <a:pPr marL="0" indent="0" eaLnBrk="1" hangingPunct="1">
              <a:buFont typeface="Wingdings" pitchFamily="2" charset="2"/>
              <a:buNone/>
              <a:defRPr/>
            </a:pPr>
            <a:r>
              <a:rPr lang="en-US" dirty="0" smtClean="0">
                <a:effectLst/>
              </a:rPr>
              <a:t>A: Yes, you may need to request W-2 from previous year if dealing with a new hire, to determine affordability.</a:t>
            </a:r>
            <a:endParaRPr lang="en-US" dirty="0" smtClean="0"/>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dirty="0" smtClean="0">
                <a:effectLst/>
              </a:rPr>
              <a:t>Q: When determining premiums, for state agencies, are the temporary/LOA premiums the applicable premium?  For political subs, there are not special premiums, so is it based on single/family coverage?</a:t>
            </a:r>
          </a:p>
          <a:p>
            <a:pPr marL="0" indent="0" eaLnBrk="1" hangingPunct="1">
              <a:buFont typeface="Wingdings" pitchFamily="2" charset="2"/>
              <a:buNone/>
              <a:defRPr/>
            </a:pPr>
            <a:endParaRPr lang="en-US" dirty="0" smtClean="0">
              <a:effectLst/>
            </a:endParaRPr>
          </a:p>
          <a:p>
            <a:pPr marL="0" indent="0" eaLnBrk="1" hangingPunct="1">
              <a:buFont typeface="Wingdings" pitchFamily="2" charset="2"/>
              <a:buNone/>
              <a:defRPr/>
            </a:pPr>
            <a:r>
              <a:rPr lang="en-US" dirty="0" smtClean="0">
                <a:effectLst/>
              </a:rPr>
              <a:t>A: Correct.</a:t>
            </a:r>
            <a:endParaRPr lang="en-US" dirty="0" smtClean="0"/>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dirty="0" smtClean="0"/>
              <a:t>Q: </a:t>
            </a:r>
            <a:r>
              <a:rPr lang="en-US" dirty="0" smtClean="0">
                <a:effectLst/>
              </a:rPr>
              <a:t>Will NDPERS be offering Individual + Dependent Coverage?</a:t>
            </a:r>
          </a:p>
          <a:p>
            <a:pPr marL="0" indent="0" eaLnBrk="1" hangingPunct="1">
              <a:buFont typeface="Wingdings" pitchFamily="2" charset="2"/>
              <a:buNone/>
              <a:defRPr/>
            </a:pPr>
            <a:endParaRPr lang="en-US" dirty="0" smtClean="0">
              <a:effectLst/>
            </a:endParaRPr>
          </a:p>
          <a:p>
            <a:pPr marL="0" indent="0" eaLnBrk="1" hangingPunct="1">
              <a:buFont typeface="Wingdings" pitchFamily="2" charset="2"/>
              <a:buNone/>
              <a:defRPr/>
            </a:pPr>
            <a:r>
              <a:rPr lang="en-US" dirty="0" smtClean="0">
                <a:effectLst/>
              </a:rPr>
              <a:t>A: The rates are set through June 30, 2015 and do not include an Individual + Dependent Coverage so this will not be offered at this time.</a:t>
            </a:r>
            <a:endParaRPr lang="en-US" dirty="0" smtClean="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a:solidFill>
            <a:schemeClr val="bg2">
              <a:lumMod val="50000"/>
            </a:schemeClr>
          </a:solidFill>
          <a:ln w="28575">
            <a:solidFill>
              <a:schemeClr val="tx1"/>
            </a:solidFill>
          </a:ln>
        </p:spPr>
        <p:txBody>
          <a:bodyPr/>
          <a:lstStyle/>
          <a:p>
            <a:pPr eaLnBrk="1" hangingPunct="1">
              <a:defRPr/>
            </a:pPr>
            <a:r>
              <a:rPr lang="en-US" sz="3200" dirty="0" smtClean="0"/>
              <a:t>HB 1059: Definition of Temporary Employee</a:t>
            </a:r>
          </a:p>
        </p:txBody>
      </p:sp>
      <p:sp>
        <p:nvSpPr>
          <p:cNvPr id="82947" name="Rectangle 3"/>
          <p:cNvSpPr>
            <a:spLocks noGrp="1" noChangeArrowheads="1"/>
          </p:cNvSpPr>
          <p:nvPr>
            <p:ph type="body" idx="1"/>
          </p:nvPr>
        </p:nvSpPr>
        <p:spPr>
          <a:xfrm>
            <a:off x="457200" y="1524000"/>
            <a:ext cx="8229600" cy="5105400"/>
          </a:xfrm>
          <a:ln w="38100">
            <a:solidFill>
              <a:schemeClr val="accent1"/>
            </a:solidFill>
          </a:ln>
        </p:spPr>
        <p:txBody>
          <a:bodyPr/>
          <a:lstStyle/>
          <a:p>
            <a:pPr eaLnBrk="1" hangingPunct="1">
              <a:buNone/>
              <a:defRPr/>
            </a:pPr>
            <a:endParaRPr lang="en-US" sz="2000" dirty="0" smtClean="0"/>
          </a:p>
        </p:txBody>
      </p:sp>
      <p:sp>
        <p:nvSpPr>
          <p:cNvPr id="4" name="Slide Number Placeholder 3"/>
          <p:cNvSpPr>
            <a:spLocks noGrp="1"/>
          </p:cNvSpPr>
          <p:nvPr>
            <p:ph type="sldNum" sz="quarter" idx="12"/>
          </p:nvPr>
        </p:nvSpPr>
        <p:spPr/>
        <p:txBody>
          <a:bodyPr/>
          <a:lstStyle/>
          <a:p>
            <a:fld id="{A36403C3-F0CC-463D-A3A4-CB2DD4851F7E}" type="slidenum">
              <a:rPr lang="en-US" smtClean="0"/>
              <a:pPr/>
              <a:t>7</a:t>
            </a:fld>
            <a:endParaRPr lang="en-US"/>
          </a:p>
        </p:txBody>
      </p:sp>
      <p:sp>
        <p:nvSpPr>
          <p:cNvPr id="5" name="Left-Right Arrow 4"/>
          <p:cNvSpPr/>
          <p:nvPr/>
        </p:nvSpPr>
        <p:spPr>
          <a:xfrm>
            <a:off x="1371600" y="2514600"/>
            <a:ext cx="6172200" cy="484632"/>
          </a:xfrm>
          <a:prstGeom prst="lef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Scope of Pre </a:t>
            </a:r>
            <a:r>
              <a:rPr lang="en-US" dirty="0" err="1" smtClean="0"/>
              <a:t>HB</a:t>
            </a:r>
            <a:r>
              <a:rPr lang="en-US" dirty="0" smtClean="0"/>
              <a:t> 1059 Temp Definition</a:t>
            </a:r>
            <a:endParaRPr lang="en-US" dirty="0"/>
          </a:p>
        </p:txBody>
      </p:sp>
      <p:sp>
        <p:nvSpPr>
          <p:cNvPr id="6" name="Left-Right Arrow 5"/>
          <p:cNvSpPr/>
          <p:nvPr/>
        </p:nvSpPr>
        <p:spPr>
          <a:xfrm>
            <a:off x="1447800" y="3505200"/>
            <a:ext cx="4648200" cy="484632"/>
          </a:xfrm>
          <a:prstGeom prst="lef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New </a:t>
            </a:r>
            <a:r>
              <a:rPr lang="en-US" dirty="0" err="1" smtClean="0"/>
              <a:t>HB</a:t>
            </a:r>
            <a:r>
              <a:rPr lang="en-US" dirty="0" smtClean="0"/>
              <a:t> 1059 Definition</a:t>
            </a:r>
            <a:endParaRPr lang="en-US" dirty="0"/>
          </a:p>
        </p:txBody>
      </p:sp>
    </p:spTree>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sz="2800" dirty="0" smtClean="0">
                <a:effectLst/>
              </a:rPr>
              <a:t>Q: Grandfathered status – If the full premium for a temporary employee was paid as of 3/2010 and then the employer changes and charges the employee 9.5% of wages, won’t this cause a potential loss in GF status?</a:t>
            </a:r>
          </a:p>
          <a:p>
            <a:pPr marL="0" indent="0" eaLnBrk="1" hangingPunct="1">
              <a:buFont typeface="Wingdings" pitchFamily="2" charset="2"/>
              <a:buNone/>
              <a:defRPr/>
            </a:pPr>
            <a:endParaRPr lang="en-US" sz="2800" dirty="0" smtClean="0">
              <a:effectLst/>
            </a:endParaRPr>
          </a:p>
          <a:p>
            <a:pPr marL="0" indent="0" eaLnBrk="1" hangingPunct="1">
              <a:buFont typeface="Wingdings" pitchFamily="2" charset="2"/>
              <a:buNone/>
              <a:defRPr/>
            </a:pPr>
            <a:r>
              <a:rPr lang="en-US" sz="2800" dirty="0" smtClean="0">
                <a:effectLst/>
              </a:rPr>
              <a:t>A: An employer should not decrease the amount they are paying towards insurance by more than 5% as this could impact the plan’s Grandfathered Status.</a:t>
            </a:r>
            <a:endParaRPr lang="en-US" sz="2800" dirty="0" smtClean="0"/>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a:xfrm>
            <a:off x="457200" y="1600200"/>
            <a:ext cx="8229600" cy="4648200"/>
          </a:xfrm>
        </p:spPr>
        <p:txBody>
          <a:bodyPr/>
          <a:lstStyle/>
          <a:p>
            <a:pPr marL="0" indent="0" eaLnBrk="1" hangingPunct="1">
              <a:buFont typeface="Wingdings" pitchFamily="2" charset="2"/>
              <a:buNone/>
              <a:defRPr/>
            </a:pPr>
            <a:r>
              <a:rPr lang="en-US" dirty="0" smtClean="0">
                <a:effectLst/>
              </a:rPr>
              <a:t>Q: If an employee works sporadically, how do they pay their portion of the premium when there isn’t a paycheck? </a:t>
            </a:r>
          </a:p>
          <a:p>
            <a:pPr marL="0" indent="0" eaLnBrk="1" hangingPunct="1">
              <a:buFont typeface="Wingdings" pitchFamily="2" charset="2"/>
              <a:buNone/>
              <a:defRPr/>
            </a:pPr>
            <a:endParaRPr lang="en-US" dirty="0" smtClean="0">
              <a:effectLst/>
            </a:endParaRPr>
          </a:p>
          <a:p>
            <a:pPr marL="0" indent="0" eaLnBrk="1" hangingPunct="1">
              <a:buFont typeface="Wingdings" pitchFamily="2" charset="2"/>
              <a:buNone/>
              <a:defRPr/>
            </a:pPr>
            <a:r>
              <a:rPr lang="en-US" dirty="0" smtClean="0">
                <a:effectLst/>
              </a:rPr>
              <a:t>A: NDPERS will bill the employer for the full premium.  The agency will then need to collect the required premium from the employee, whether through payroll deduction or personal check.</a:t>
            </a:r>
          </a:p>
          <a:p>
            <a:pPr marL="0" indent="0" eaLnBrk="1" hangingPunct="1">
              <a:buFont typeface="Wingdings" pitchFamily="2" charset="2"/>
              <a:buNone/>
              <a:defRPr/>
            </a:pPr>
            <a:endParaRPr lang="en-US" dirty="0" smtClean="0"/>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US" dirty="0" smtClean="0"/>
              <a:t>STATE AGENCY RELATED</a:t>
            </a:r>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sz="2800" dirty="0" smtClean="0">
                <a:effectLst/>
              </a:rPr>
              <a:t>Q: Who will decide if the State is the employer or individual agencies are the employer for the definition of “Large Employer”?</a:t>
            </a:r>
          </a:p>
          <a:p>
            <a:pPr marL="0" indent="0" eaLnBrk="1" hangingPunct="1">
              <a:buFont typeface="Wingdings" pitchFamily="2" charset="2"/>
              <a:buNone/>
              <a:defRPr/>
            </a:pPr>
            <a:endParaRPr lang="en-US" sz="2800" dirty="0" smtClean="0">
              <a:effectLst/>
            </a:endParaRPr>
          </a:p>
          <a:p>
            <a:pPr marL="0" indent="0" eaLnBrk="1" hangingPunct="1">
              <a:buFont typeface="Wingdings" pitchFamily="2" charset="2"/>
              <a:buNone/>
              <a:defRPr/>
            </a:pPr>
            <a:r>
              <a:rPr lang="en-US" sz="2800" dirty="0" smtClean="0">
                <a:effectLst/>
              </a:rPr>
              <a:t>A: The State of North Dakota will be the employer for all state organizations.  For reporting purposes, there will be two Large Employer Members within the state which are 1) state agencies &amp; 2) higher education</a:t>
            </a:r>
            <a:r>
              <a:rPr lang="en-US" dirty="0" smtClean="0">
                <a:effectLst/>
              </a:rPr>
              <a:t>. </a:t>
            </a:r>
            <a:endParaRPr lang="en-US" dirty="0" smtClean="0"/>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sz="2800" dirty="0" smtClean="0"/>
              <a:t>Q: </a:t>
            </a:r>
            <a:r>
              <a:rPr lang="en-US" sz="2800" dirty="0" smtClean="0">
                <a:effectLst/>
              </a:rPr>
              <a:t>For state agencies, if an agency hires a temporary employee who previously worked for another state agency, how is this administered for determining eligibility?</a:t>
            </a:r>
          </a:p>
          <a:p>
            <a:pPr marL="0" indent="0" eaLnBrk="1" hangingPunct="1">
              <a:buFont typeface="Wingdings" pitchFamily="2" charset="2"/>
              <a:buNone/>
              <a:defRPr/>
            </a:pPr>
            <a:endParaRPr lang="en-US" sz="2800" dirty="0" smtClean="0">
              <a:effectLst/>
            </a:endParaRPr>
          </a:p>
          <a:p>
            <a:pPr marL="0" indent="0" eaLnBrk="1" hangingPunct="1">
              <a:buFont typeface="Wingdings" pitchFamily="2" charset="2"/>
              <a:buNone/>
              <a:defRPr/>
            </a:pPr>
            <a:r>
              <a:rPr lang="en-US" sz="2800" dirty="0" smtClean="0">
                <a:effectLst/>
              </a:rPr>
              <a:t>A: The state is the employer and therefore, the total hours worked within the measurement period for the state would need to be considered for determining eligibility.</a:t>
            </a:r>
            <a:endParaRPr lang="en-US" sz="2800" dirty="0" smtClean="0"/>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dirty="0" smtClean="0"/>
              <a:t>Q: </a:t>
            </a:r>
            <a:r>
              <a:rPr lang="en-US" dirty="0" smtClean="0">
                <a:effectLst/>
              </a:rPr>
              <a:t>How will married state employees be handled? Will NDPERS still only allow one contract?</a:t>
            </a:r>
          </a:p>
          <a:p>
            <a:pPr marL="0" indent="0" eaLnBrk="1" hangingPunct="1">
              <a:buFont typeface="Wingdings" pitchFamily="2" charset="2"/>
              <a:buNone/>
              <a:defRPr/>
            </a:pPr>
            <a:endParaRPr lang="en-US" dirty="0" smtClean="0">
              <a:effectLst/>
            </a:endParaRPr>
          </a:p>
          <a:p>
            <a:pPr marL="0" indent="0" eaLnBrk="1" hangingPunct="1">
              <a:buFont typeface="Wingdings" pitchFamily="2" charset="2"/>
              <a:buNone/>
              <a:defRPr/>
            </a:pPr>
            <a:r>
              <a:rPr lang="en-US" dirty="0" smtClean="0">
                <a:effectLst/>
              </a:rPr>
              <a:t>A: Decline Offer of Coverage form should be completed by the spouse that is not the contract holder.  The form should be completed each year.</a:t>
            </a:r>
            <a:endParaRPr lang="en-US" dirty="0" smtClean="0"/>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dirty="0" smtClean="0">
                <a:effectLst/>
              </a:rPr>
              <a:t>Q: Does the ACA allow us not to track permanent state eligible employees who are fully benefited?</a:t>
            </a:r>
          </a:p>
          <a:p>
            <a:pPr marL="0" indent="0" eaLnBrk="1" hangingPunct="1">
              <a:buFont typeface="Wingdings" pitchFamily="2" charset="2"/>
              <a:buNone/>
              <a:defRPr/>
            </a:pPr>
            <a:endParaRPr lang="en-US" dirty="0" smtClean="0">
              <a:effectLst/>
            </a:endParaRPr>
          </a:p>
          <a:p>
            <a:pPr marL="0" indent="0" eaLnBrk="1" hangingPunct="1">
              <a:buFont typeface="Wingdings" pitchFamily="2" charset="2"/>
              <a:buNone/>
              <a:defRPr/>
            </a:pPr>
            <a:r>
              <a:rPr lang="en-US" dirty="0" smtClean="0">
                <a:effectLst/>
              </a:rPr>
              <a:t>A: They are to be tracked under ACA guidance, however, since they are being offered coverage, concerns of penalty do not apply.</a:t>
            </a:r>
            <a:endParaRPr lang="en-US" dirty="0" smtClean="0"/>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US" dirty="0" smtClean="0"/>
              <a:t>POLITICAL SUB RELATED</a:t>
            </a:r>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sz="2400" dirty="0" smtClean="0">
                <a:effectLst/>
              </a:rPr>
              <a:t>Q: How should county boards be handled?  Will they count towards the full time employee number?</a:t>
            </a:r>
          </a:p>
          <a:p>
            <a:pPr marL="0" indent="0" eaLnBrk="1" hangingPunct="1">
              <a:buFont typeface="Wingdings" pitchFamily="2" charset="2"/>
              <a:buNone/>
              <a:defRPr/>
            </a:pPr>
            <a:endParaRPr lang="en-US" sz="2400" dirty="0" smtClean="0">
              <a:effectLst/>
            </a:endParaRPr>
          </a:p>
          <a:p>
            <a:pPr marL="0" indent="0" eaLnBrk="1" hangingPunct="1">
              <a:buFont typeface="Wingdings" pitchFamily="2" charset="2"/>
              <a:buNone/>
              <a:defRPr/>
            </a:pPr>
            <a:r>
              <a:rPr lang="en-US" sz="2400" dirty="0" smtClean="0">
                <a:effectLst/>
              </a:rPr>
              <a:t>A: Under ACA, they would not meet the FTE definition if they are not working on average 30 hours per week/130 hours per month.  However, under NDCC 54-52.1, they would continue to be offered coverage as they are now.  If they don’t meet the FTE definition, then they will not count towards the number of FTE needing to be offered coverage.</a:t>
            </a:r>
            <a:endParaRPr lang="en-US" sz="2400" dirty="0" smtClean="0"/>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dirty="0" smtClean="0">
                <a:effectLst/>
              </a:rPr>
              <a:t>Q: For political subdivisions, what can they expect for premium increase next biennium?</a:t>
            </a:r>
          </a:p>
          <a:p>
            <a:pPr marL="0" indent="0" eaLnBrk="1" hangingPunct="1">
              <a:buFont typeface="Wingdings" pitchFamily="2" charset="2"/>
              <a:buNone/>
              <a:defRPr/>
            </a:pPr>
            <a:endParaRPr lang="en-US" dirty="0" smtClean="0">
              <a:effectLst/>
            </a:endParaRPr>
          </a:p>
          <a:p>
            <a:pPr marL="0" indent="0" eaLnBrk="1" hangingPunct="1">
              <a:buFont typeface="Wingdings" pitchFamily="2" charset="2"/>
              <a:buNone/>
              <a:defRPr/>
            </a:pPr>
            <a:r>
              <a:rPr lang="en-US" dirty="0" smtClean="0">
                <a:effectLst/>
              </a:rPr>
              <a:t>A: Current projection is a 21% increase.</a:t>
            </a:r>
            <a:endParaRPr lang="en-US" dirty="0" smtClean="0"/>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dirty="0" smtClean="0">
                <a:effectLst/>
              </a:rPr>
              <a:t>Q: If a political subdivision is a small employer, is their only requirement to have provided access to the marketplace to all employees by October 1, 2013 and new hires thereafter.</a:t>
            </a:r>
          </a:p>
          <a:p>
            <a:pPr marL="0" indent="0" eaLnBrk="1" hangingPunct="1">
              <a:buFont typeface="Wingdings" pitchFamily="2" charset="2"/>
              <a:buNone/>
              <a:defRPr/>
            </a:pPr>
            <a:endParaRPr lang="en-US" dirty="0" smtClean="0">
              <a:effectLst/>
            </a:endParaRPr>
          </a:p>
          <a:p>
            <a:pPr marL="0" indent="0" eaLnBrk="1" hangingPunct="1">
              <a:buFont typeface="Wingdings" pitchFamily="2" charset="2"/>
              <a:buNone/>
              <a:defRPr/>
            </a:pPr>
            <a:r>
              <a:rPr lang="en-US" dirty="0" smtClean="0">
                <a:effectLst/>
              </a:rPr>
              <a:t>A: At this time, yes, that is only requirement we are aware of.</a:t>
            </a:r>
            <a:endParaRPr lang="en-US" dirty="0" smtClean="0"/>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a:xfrm>
            <a:off x="457200" y="1600200"/>
            <a:ext cx="8229600" cy="4648200"/>
          </a:xfrm>
        </p:spPr>
        <p:txBody>
          <a:bodyPr/>
          <a:lstStyle/>
          <a:p>
            <a:pPr marL="0" indent="0" eaLnBrk="1" hangingPunct="1">
              <a:buFont typeface="Wingdings" pitchFamily="2" charset="2"/>
              <a:buNone/>
              <a:defRPr/>
            </a:pPr>
            <a:r>
              <a:rPr lang="en-US" dirty="0" smtClean="0">
                <a:effectLst/>
              </a:rPr>
              <a:t>Q: For a small employer who loses GF status, do they have to come off NDPERS?</a:t>
            </a:r>
          </a:p>
          <a:p>
            <a:pPr marL="0" indent="0" eaLnBrk="1" hangingPunct="1">
              <a:buFont typeface="Wingdings" pitchFamily="2" charset="2"/>
              <a:buNone/>
              <a:defRPr/>
            </a:pPr>
            <a:endParaRPr lang="en-US" dirty="0" smtClean="0">
              <a:effectLst/>
            </a:endParaRPr>
          </a:p>
          <a:p>
            <a:pPr marL="0" indent="0" eaLnBrk="1" hangingPunct="1">
              <a:buFont typeface="Wingdings" pitchFamily="2" charset="2"/>
              <a:buNone/>
              <a:defRPr/>
            </a:pPr>
            <a:r>
              <a:rPr lang="en-US" dirty="0" smtClean="0">
                <a:effectLst/>
              </a:rPr>
              <a:t>A: Yes, by losing GF status as a small employer, ACA requires that the employer to have a metallic plan.   Therefore, the small employer must come off NDPERS as our plan does not meet ACA requirements for metallic plan.</a:t>
            </a:r>
            <a:endParaRPr lang="en-US" dirty="0" smtClean="0"/>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a:solidFill>
            <a:schemeClr val="bg2">
              <a:lumMod val="50000"/>
            </a:schemeClr>
          </a:solidFill>
          <a:ln w="28575">
            <a:solidFill>
              <a:schemeClr val="tx1"/>
            </a:solidFill>
          </a:ln>
        </p:spPr>
        <p:txBody>
          <a:bodyPr/>
          <a:lstStyle/>
          <a:p>
            <a:r>
              <a:rPr lang="en-US" dirty="0" smtClean="0"/>
              <a:t>PERS Plan Eligibility</a:t>
            </a:r>
            <a:endParaRPr lang="en-US" dirty="0"/>
          </a:p>
        </p:txBody>
      </p:sp>
      <p:sp>
        <p:nvSpPr>
          <p:cNvPr id="9" name="Text Placeholder 8"/>
          <p:cNvSpPr>
            <a:spLocks noGrp="1"/>
          </p:cNvSpPr>
          <p:nvPr>
            <p:ph type="body" idx="1"/>
          </p:nvPr>
        </p:nvSpPr>
        <p:spPr>
          <a:solidFill>
            <a:schemeClr val="bg2">
              <a:lumMod val="90000"/>
            </a:schemeClr>
          </a:solidFill>
          <a:ln w="28575">
            <a:solidFill>
              <a:schemeClr val="tx1"/>
            </a:solidFill>
          </a:ln>
        </p:spPr>
        <p:txBody>
          <a:bodyPr/>
          <a:lstStyle/>
          <a:p>
            <a:pPr algn="ctr"/>
            <a:r>
              <a:rPr lang="en-US" dirty="0" smtClean="0"/>
              <a:t>FTE under State Law</a:t>
            </a:r>
            <a:endParaRPr lang="en-US" dirty="0"/>
          </a:p>
        </p:txBody>
      </p:sp>
      <p:sp>
        <p:nvSpPr>
          <p:cNvPr id="10" name="Content Placeholder 9"/>
          <p:cNvSpPr>
            <a:spLocks noGrp="1"/>
          </p:cNvSpPr>
          <p:nvPr>
            <p:ph sz="half" idx="2"/>
          </p:nvPr>
        </p:nvSpPr>
        <p:spPr>
          <a:ln w="19050">
            <a:solidFill>
              <a:schemeClr val="tx1"/>
            </a:solidFill>
          </a:ln>
        </p:spPr>
        <p:txBody>
          <a:bodyPr/>
          <a:lstStyle/>
          <a:p>
            <a:r>
              <a:rPr lang="en-US" dirty="0" smtClean="0"/>
              <a:t>In an approved and regularly funded position</a:t>
            </a:r>
          </a:p>
          <a:p>
            <a:r>
              <a:rPr lang="en-US" dirty="0" smtClean="0"/>
              <a:t>Working 20 or more hours per week </a:t>
            </a:r>
          </a:p>
          <a:p>
            <a:r>
              <a:rPr lang="en-US" dirty="0" smtClean="0"/>
              <a:t>Working 20 or more weeks per year</a:t>
            </a:r>
            <a:endParaRPr lang="en-US" dirty="0"/>
          </a:p>
        </p:txBody>
      </p:sp>
      <p:sp>
        <p:nvSpPr>
          <p:cNvPr id="11" name="Text Placeholder 10"/>
          <p:cNvSpPr>
            <a:spLocks noGrp="1"/>
          </p:cNvSpPr>
          <p:nvPr>
            <p:ph type="body" sz="quarter" idx="3"/>
          </p:nvPr>
        </p:nvSpPr>
        <p:spPr>
          <a:solidFill>
            <a:schemeClr val="bg2">
              <a:lumMod val="90000"/>
            </a:schemeClr>
          </a:solidFill>
          <a:ln w="28575">
            <a:solidFill>
              <a:schemeClr val="tx1"/>
            </a:solidFill>
          </a:ln>
        </p:spPr>
        <p:txBody>
          <a:bodyPr/>
          <a:lstStyle/>
          <a:p>
            <a:pPr algn="ctr"/>
            <a:r>
              <a:rPr lang="en-US" dirty="0" smtClean="0"/>
              <a:t>Temporary Employee</a:t>
            </a:r>
            <a:endParaRPr lang="en-US" dirty="0"/>
          </a:p>
        </p:txBody>
      </p:sp>
      <p:sp>
        <p:nvSpPr>
          <p:cNvPr id="12" name="Content Placeholder 11"/>
          <p:cNvSpPr>
            <a:spLocks noGrp="1"/>
          </p:cNvSpPr>
          <p:nvPr>
            <p:ph sz="quarter" idx="4"/>
          </p:nvPr>
        </p:nvSpPr>
        <p:spPr>
          <a:ln w="19050">
            <a:solidFill>
              <a:schemeClr val="tx1"/>
            </a:solidFill>
          </a:ln>
        </p:spPr>
        <p:txBody>
          <a:bodyPr>
            <a:normAutofit fontScale="62500" lnSpcReduction="20000"/>
          </a:bodyPr>
          <a:lstStyle/>
          <a:p>
            <a:r>
              <a:rPr lang="en-US" u="sng" dirty="0" smtClean="0"/>
              <a:t>Employees that are full time employees under the ACA but not under state law</a:t>
            </a:r>
          </a:p>
          <a:p>
            <a:r>
              <a:rPr lang="en-US" u="sng" dirty="0" smtClean="0"/>
              <a:t>Working 30 or more hours per week (130 </a:t>
            </a:r>
            <a:r>
              <a:rPr lang="en-US" u="sng" dirty="0" err="1" smtClean="0"/>
              <a:t>hrs</a:t>
            </a:r>
            <a:r>
              <a:rPr lang="en-US" u="sng" dirty="0" smtClean="0"/>
              <a:t> per month) for a month or 1560 hours per year</a:t>
            </a:r>
          </a:p>
          <a:p>
            <a:pPr lvl="1"/>
            <a:r>
              <a:rPr lang="en-US" u="sng" dirty="0" smtClean="0"/>
              <a:t>Not seasonal employees</a:t>
            </a:r>
          </a:p>
          <a:p>
            <a:pPr lvl="1"/>
            <a:r>
              <a:rPr lang="en-US" u="sng" dirty="0" smtClean="0"/>
              <a:t>May include variable hour employees</a:t>
            </a:r>
          </a:p>
          <a:p>
            <a:pPr lvl="1"/>
            <a:r>
              <a:rPr lang="en-US" u="sng" dirty="0" smtClean="0"/>
              <a:t>Includes any employee that you reasonable expect to work to work 30 hours per week for a month and is not seasonal</a:t>
            </a:r>
          </a:p>
          <a:p>
            <a:r>
              <a:rPr lang="en-US" sz="3400" b="1" u="sng" dirty="0" smtClean="0"/>
              <a:t>Cannot charge these employees more than 9.5% of their household income for single coverage but must also provide coverage to dependents</a:t>
            </a:r>
            <a:endParaRPr lang="en-US" sz="3400" b="1" u="sng" dirty="0"/>
          </a:p>
        </p:txBody>
      </p:sp>
      <p:sp>
        <p:nvSpPr>
          <p:cNvPr id="4" name="Slide Number Placeholder 3"/>
          <p:cNvSpPr>
            <a:spLocks noGrp="1"/>
          </p:cNvSpPr>
          <p:nvPr>
            <p:ph type="sldNum" sz="quarter" idx="12"/>
          </p:nvPr>
        </p:nvSpPr>
        <p:spPr/>
        <p:txBody>
          <a:bodyPr/>
          <a:lstStyle/>
          <a:p>
            <a:fld id="{A36403C3-F0CC-463D-A3A4-CB2DD4851F7E}" type="slidenum">
              <a:rPr lang="en-US" smtClean="0"/>
              <a:pPr/>
              <a:t>8</a:t>
            </a:fld>
            <a:endParaRPr lang="en-US"/>
          </a:p>
        </p:txBody>
      </p:sp>
    </p:spTree>
    <p:extLst>
      <p:ext uri="{BB962C8B-B14F-4D97-AF65-F5344CB8AC3E}">
        <p14:creationId xmlns:p14="http://schemas.microsoft.com/office/powerpoint/2010/main" val="2025249854"/>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US" dirty="0" smtClean="0"/>
              <a:t>NOTICES/TAX REPORTING</a:t>
            </a:r>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dirty="0" smtClean="0"/>
              <a:t>Q: </a:t>
            </a:r>
            <a:r>
              <a:rPr lang="en-US" dirty="0" smtClean="0">
                <a:effectLst/>
              </a:rPr>
              <a:t>Will there be a standard waiver form available?</a:t>
            </a:r>
            <a:r>
              <a:rPr lang="en-US" dirty="0" smtClean="0"/>
              <a:t> </a:t>
            </a:r>
          </a:p>
          <a:p>
            <a:pPr marL="0" indent="0" eaLnBrk="1" hangingPunct="1">
              <a:buFont typeface="Wingdings" pitchFamily="2" charset="2"/>
              <a:buNone/>
              <a:defRPr/>
            </a:pPr>
            <a:endParaRPr lang="en-US" dirty="0" smtClean="0"/>
          </a:p>
          <a:p>
            <a:pPr marL="0" indent="0" eaLnBrk="1" hangingPunct="1">
              <a:buFont typeface="Wingdings" pitchFamily="2" charset="2"/>
              <a:buNone/>
              <a:defRPr/>
            </a:pPr>
            <a:r>
              <a:rPr lang="en-US" dirty="0" smtClean="0"/>
              <a:t>A: </a:t>
            </a:r>
            <a:r>
              <a:rPr lang="en-US" dirty="0" smtClean="0">
                <a:effectLst/>
              </a:rPr>
              <a:t>Yes, there will be a standard decline form available from NDPERS or an employer can choose to have their own form.</a:t>
            </a:r>
            <a:endParaRPr lang="en-US" dirty="0" smtClean="0"/>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marL="0" indent="0" eaLnBrk="1" hangingPunct="1">
              <a:buFont typeface="Wingdings" pitchFamily="2" charset="2"/>
              <a:buNone/>
              <a:defRPr/>
            </a:pPr>
            <a:r>
              <a:rPr lang="en-US" dirty="0" smtClean="0">
                <a:effectLst/>
              </a:rPr>
              <a:t>Q: Report 6056 – Do you have recommendations for what information will be needed for support in record-keeping/reporting?</a:t>
            </a:r>
          </a:p>
          <a:p>
            <a:pPr marL="0" indent="0" eaLnBrk="1" hangingPunct="1">
              <a:buFont typeface="Wingdings" pitchFamily="2" charset="2"/>
              <a:buNone/>
              <a:defRPr/>
            </a:pPr>
            <a:endParaRPr lang="en-US" dirty="0" smtClean="0">
              <a:effectLst/>
            </a:endParaRPr>
          </a:p>
          <a:p>
            <a:pPr marL="0" indent="0" eaLnBrk="1" hangingPunct="1">
              <a:buFont typeface="Wingdings" pitchFamily="2" charset="2"/>
              <a:buNone/>
              <a:defRPr/>
            </a:pPr>
            <a:r>
              <a:rPr lang="en-US" dirty="0" smtClean="0">
                <a:effectLst/>
              </a:rPr>
              <a:t>A: IRS regulations were released in August 2014.</a:t>
            </a:r>
            <a:endParaRPr lang="en-US" dirty="0" smtClean="0"/>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990600"/>
            <a:ext cx="8229600" cy="5135563"/>
          </a:xfrm>
        </p:spPr>
        <p:txBody>
          <a:bodyPr/>
          <a:lstStyle/>
          <a:p>
            <a:pPr marL="0" indent="0" eaLnBrk="1" hangingPunct="1">
              <a:buFont typeface="Wingdings" pitchFamily="2" charset="2"/>
              <a:buNone/>
              <a:defRPr/>
            </a:pPr>
            <a:r>
              <a:rPr lang="en-US" dirty="0" smtClean="0">
                <a:effectLst/>
              </a:rPr>
              <a:t>Q: How soon after hiring should the marketplace notice be provided?  Does the notice need to be provided to terminating employees?</a:t>
            </a:r>
          </a:p>
          <a:p>
            <a:pPr marL="0" indent="0" eaLnBrk="1" hangingPunct="1">
              <a:buFont typeface="Wingdings" pitchFamily="2" charset="2"/>
              <a:buNone/>
              <a:defRPr/>
            </a:pPr>
            <a:endParaRPr lang="en-US" dirty="0" smtClean="0">
              <a:effectLst/>
            </a:endParaRPr>
          </a:p>
          <a:p>
            <a:pPr marL="0" indent="0" eaLnBrk="1" hangingPunct="1">
              <a:buFont typeface="Wingdings" pitchFamily="2" charset="2"/>
              <a:buNone/>
              <a:defRPr/>
            </a:pPr>
            <a:r>
              <a:rPr lang="en-US" dirty="0" smtClean="0">
                <a:effectLst/>
              </a:rPr>
              <a:t>A: Within 14 days of hire, the notice should be provided.  The notice does not need to be provided to terminating employees.  NDPERS will provide them with a COBRA notice.</a:t>
            </a:r>
            <a:endParaRPr lang="en-US" dirty="0" smtClean="0"/>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smtClean="0"/>
          </a:p>
        </p:txBody>
      </p:sp>
      <p:sp>
        <p:nvSpPr>
          <p:cNvPr id="3" name="Content Placeholder 2"/>
          <p:cNvSpPr>
            <a:spLocks noGrp="1"/>
          </p:cNvSpPr>
          <p:nvPr>
            <p:ph idx="1"/>
          </p:nvPr>
        </p:nvSpPr>
        <p:spPr/>
        <p:txBody>
          <a:bodyPr/>
          <a:lstStyle/>
          <a:p>
            <a:pPr eaLnBrk="1" hangingPunct="1">
              <a:defRPr/>
            </a:pPr>
            <a:r>
              <a:rPr lang="en-US" dirty="0" smtClean="0"/>
              <a:t>Send questions that you have to Rebecca Fricke at </a:t>
            </a:r>
            <a:r>
              <a:rPr lang="en-US" dirty="0" smtClean="0">
                <a:hlinkClick r:id="rId2"/>
              </a:rPr>
              <a:t>rfricke@nd.gov</a:t>
            </a:r>
            <a:endParaRPr lang="en-US" dirty="0" smtClean="0"/>
          </a:p>
          <a:p>
            <a:pPr eaLnBrk="1" hangingPunct="1">
              <a:defRPr/>
            </a:pPr>
            <a:endParaRPr lang="en-US" dirty="0" smtClean="0"/>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ctrTitle"/>
          </p:nvPr>
        </p:nvSpPr>
        <p:spPr>
          <a:xfrm>
            <a:off x="762000" y="762000"/>
            <a:ext cx="7772400" cy="1981200"/>
          </a:xfrm>
        </p:spPr>
        <p:txBody>
          <a:bodyPr/>
          <a:lstStyle/>
          <a:p>
            <a:pPr eaLnBrk="1" hangingPunct="1">
              <a:defRPr/>
            </a:pPr>
            <a:r>
              <a:rPr lang="en-US" sz="4400" b="1" dirty="0" smtClean="0"/>
              <a:t>ACA New Hire </a:t>
            </a:r>
            <a:br>
              <a:rPr lang="en-US" sz="4400" b="1" dirty="0" smtClean="0"/>
            </a:br>
            <a:r>
              <a:rPr lang="en-US" sz="4400" b="1" dirty="0" smtClean="0"/>
              <a:t>Eligibility Process</a:t>
            </a:r>
            <a:endParaRPr lang="en-US" sz="4400" dirty="0" smtClean="0"/>
          </a:p>
        </p:txBody>
      </p:sp>
      <p:sp>
        <p:nvSpPr>
          <p:cNvPr id="72707" name="Rectangle 3"/>
          <p:cNvSpPr>
            <a:spLocks noGrp="1" noChangeArrowheads="1"/>
          </p:cNvSpPr>
          <p:nvPr>
            <p:ph type="subTitle" idx="1"/>
          </p:nvPr>
        </p:nvSpPr>
        <p:spPr>
          <a:xfrm>
            <a:off x="304800" y="3962400"/>
            <a:ext cx="8382000" cy="1219200"/>
          </a:xfrm>
        </p:spPr>
        <p:txBody>
          <a:bodyPr/>
          <a:lstStyle/>
          <a:p>
            <a:pPr algn="l" eaLnBrk="1" hangingPunct="1">
              <a:defRPr/>
            </a:pPr>
            <a:endParaRPr lang="en-US" sz="3500" dirty="0" smtClean="0"/>
          </a:p>
        </p:txBody>
      </p:sp>
    </p:spTree>
  </p:cSld>
  <p:clrMapOvr>
    <a:masterClrMapping/>
  </p:clrMapOvr>
  <p:transition spd="med">
    <p:fade thruBlk="1"/>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p:txBody>
          <a:bodyPr/>
          <a:lstStyle/>
          <a:p>
            <a:pPr eaLnBrk="1" hangingPunct="1">
              <a:defRPr/>
            </a:pPr>
            <a:r>
              <a:rPr lang="en-US" sz="3200" dirty="0" smtClean="0"/>
              <a:t>Decision Chart</a:t>
            </a:r>
          </a:p>
        </p:txBody>
      </p:sp>
      <p:sp>
        <p:nvSpPr>
          <p:cNvPr id="83971" name="Rectangle 3"/>
          <p:cNvSpPr>
            <a:spLocks noGrp="1" noChangeArrowheads="1"/>
          </p:cNvSpPr>
          <p:nvPr>
            <p:ph type="body" idx="1"/>
          </p:nvPr>
        </p:nvSpPr>
        <p:spPr>
          <a:xfrm>
            <a:off x="304800" y="1600200"/>
            <a:ext cx="8382000" cy="4800600"/>
          </a:xfrm>
        </p:spPr>
        <p:txBody>
          <a:bodyPr/>
          <a:lstStyle/>
          <a:p>
            <a:pPr eaLnBrk="1" hangingPunct="1">
              <a:buFont typeface="Arial" pitchFamily="34" charset="0"/>
              <a:buChar char="•"/>
              <a:defRPr/>
            </a:pPr>
            <a:r>
              <a:rPr lang="en-US" dirty="0" smtClean="0"/>
              <a:t>Decision Chart created and available on website</a:t>
            </a:r>
          </a:p>
          <a:p>
            <a:pPr eaLnBrk="1" hangingPunct="1">
              <a:buFont typeface="Arial" pitchFamily="34" charset="0"/>
              <a:buChar char="•"/>
              <a:defRPr/>
            </a:pPr>
            <a:r>
              <a:rPr lang="en-US" dirty="0" smtClean="0"/>
              <a:t>Case Examples:</a:t>
            </a:r>
          </a:p>
          <a:p>
            <a:pPr lvl="1" eaLnBrk="1" hangingPunct="1">
              <a:buFont typeface="Arial" pitchFamily="34" charset="0"/>
              <a:buChar char="•"/>
              <a:defRPr/>
            </a:pPr>
            <a:r>
              <a:rPr lang="en-US" sz="3200" dirty="0" smtClean="0"/>
              <a:t>Permanent under NDCC definition</a:t>
            </a:r>
          </a:p>
          <a:p>
            <a:pPr lvl="1" eaLnBrk="1" hangingPunct="1">
              <a:buFont typeface="Arial" pitchFamily="34" charset="0"/>
              <a:buChar char="•"/>
              <a:defRPr/>
            </a:pPr>
            <a:r>
              <a:rPr lang="en-US" sz="3200" dirty="0" smtClean="0"/>
              <a:t>Temporary</a:t>
            </a:r>
          </a:p>
          <a:p>
            <a:pPr lvl="2" eaLnBrk="1" hangingPunct="1">
              <a:buFont typeface="Arial" pitchFamily="34" charset="0"/>
              <a:buChar char="•"/>
              <a:defRPr/>
            </a:pPr>
            <a:r>
              <a:rPr lang="en-US" sz="3200" dirty="0" smtClean="0"/>
              <a:t>Reasonably Expected</a:t>
            </a:r>
          </a:p>
          <a:p>
            <a:pPr lvl="2" eaLnBrk="1" hangingPunct="1">
              <a:buFont typeface="Arial" pitchFamily="34" charset="0"/>
              <a:buChar char="•"/>
              <a:defRPr/>
            </a:pPr>
            <a:r>
              <a:rPr lang="en-US" sz="3200" dirty="0" smtClean="0"/>
              <a:t>Seasonal</a:t>
            </a:r>
          </a:p>
          <a:p>
            <a:pPr lvl="2" eaLnBrk="1" hangingPunct="1">
              <a:buFont typeface="Arial" pitchFamily="34" charset="0"/>
              <a:buChar char="•"/>
              <a:defRPr/>
            </a:pPr>
            <a:r>
              <a:rPr lang="en-US" sz="3200" dirty="0" smtClean="0"/>
              <a:t>Variable Hour</a:t>
            </a:r>
          </a:p>
          <a:p>
            <a:pPr eaLnBrk="1" hangingPunct="1">
              <a:buFont typeface="Arial" pitchFamily="34" charset="0"/>
              <a:buChar char="•"/>
              <a:defRPr/>
            </a:pPr>
            <a:endParaRPr lang="en-US" sz="2000" dirty="0" smtClean="0"/>
          </a:p>
          <a:p>
            <a:pPr lvl="1" eaLnBrk="1" hangingPunct="1">
              <a:buFont typeface="Arial" pitchFamily="34" charset="0"/>
              <a:buChar char="•"/>
              <a:defRPr/>
            </a:pPr>
            <a:endParaRPr lang="en-US" sz="2400" dirty="0" smtClean="0"/>
          </a:p>
        </p:txBody>
      </p:sp>
    </p:spTree>
  </p:cSld>
  <p:clrMapOvr>
    <a:masterClrMapping/>
  </p:clrMapOvr>
  <p:transition spd="med">
    <p:fade thruBlk="1"/>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830344656"/>
              </p:ext>
            </p:extLst>
          </p:nvPr>
        </p:nvGraphicFramePr>
        <p:xfrm>
          <a:off x="461964" y="152400"/>
          <a:ext cx="8224836" cy="6400800"/>
        </p:xfrm>
        <a:graphic>
          <a:graphicData uri="http://schemas.openxmlformats.org/presentationml/2006/ole">
            <mc:AlternateContent xmlns:mc="http://schemas.openxmlformats.org/markup-compatibility/2006">
              <mc:Choice xmlns:v="urn:schemas-microsoft-com:vml" Requires="v">
                <p:oleObj spid="_x0000_s8208" name="Document" r:id="rId3" imgW="7788671" imgH="12264702" progId="Word.Document.12">
                  <p:embed/>
                </p:oleObj>
              </mc:Choice>
              <mc:Fallback>
                <p:oleObj name="Document" r:id="rId3" imgW="7788671" imgH="12264702" progId="Word.Document.12">
                  <p:embed/>
                  <p:pic>
                    <p:nvPicPr>
                      <p:cNvPr id="0" name=""/>
                      <p:cNvPicPr preferRelativeResize="0"/>
                      <p:nvPr/>
                    </p:nvPicPr>
                    <p:blipFill>
                      <a:blip r:embed="rId4"/>
                      <a:stretch>
                        <a:fillRect/>
                      </a:stretch>
                    </p:blipFill>
                    <p:spPr>
                      <a:xfrm>
                        <a:off x="461964" y="152400"/>
                        <a:ext cx="8224836" cy="6400800"/>
                      </a:xfrm>
                      <a:prstGeom prst="rect">
                        <a:avLst/>
                      </a:prstGeom>
                    </p:spPr>
                  </p:pic>
                </p:oleObj>
              </mc:Fallback>
            </mc:AlternateContent>
          </a:graphicData>
        </a:graphic>
      </p:graphicFrame>
    </p:spTree>
    <p:extLst>
      <p:ext uri="{BB962C8B-B14F-4D97-AF65-F5344CB8AC3E}">
        <p14:creationId xmlns:p14="http://schemas.microsoft.com/office/powerpoint/2010/main" val="3117983419"/>
      </p:ext>
    </p:extLst>
  </p:cSld>
  <p:clrMapOvr>
    <a:masterClrMapping/>
  </p:clrMapOvr>
  <p:transition spd="med">
    <p:fade thruBlk="1"/>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Step 1</a:t>
            </a:r>
            <a:endParaRPr lang="en-US" dirty="0"/>
          </a:p>
        </p:txBody>
      </p:sp>
      <p:sp>
        <p:nvSpPr>
          <p:cNvPr id="4" name="Content Placeholder 3"/>
          <p:cNvSpPr>
            <a:spLocks noGrp="1"/>
          </p:cNvSpPr>
          <p:nvPr>
            <p:ph sz="half" idx="2"/>
          </p:nvPr>
        </p:nvSpPr>
        <p:spPr/>
        <p:txBody>
          <a:bodyPr/>
          <a:lstStyle/>
          <a:p>
            <a:pPr marL="0" indent="0">
              <a:buNone/>
            </a:pPr>
            <a:r>
              <a:rPr lang="en-US" dirty="0" smtClean="0"/>
              <a:t>Was the employee hired through a temporary employment agency or contractor?</a:t>
            </a:r>
            <a:endParaRPr lang="en-US" dirty="0"/>
          </a:p>
        </p:txBody>
      </p:sp>
      <p:graphicFrame>
        <p:nvGraphicFramePr>
          <p:cNvPr id="5" name="Content Placeholder 4"/>
          <p:cNvGraphicFramePr>
            <a:graphicFrameLocks noGrp="1" noChangeAspect="1"/>
          </p:cNvGraphicFramePr>
          <p:nvPr>
            <p:ph sz="half" idx="1"/>
            <p:extLst>
              <p:ext uri="{D42A27DB-BD31-4B8C-83A1-F6EECF244321}">
                <p14:modId xmlns:p14="http://schemas.microsoft.com/office/powerpoint/2010/main" val="3202248024"/>
              </p:ext>
            </p:extLst>
          </p:nvPr>
        </p:nvGraphicFramePr>
        <p:xfrm>
          <a:off x="914400" y="1371600"/>
          <a:ext cx="3505195" cy="5028528"/>
        </p:xfrm>
        <a:graphic>
          <a:graphicData uri="http://schemas.openxmlformats.org/presentationml/2006/ole">
            <mc:AlternateContent xmlns:mc="http://schemas.openxmlformats.org/markup-compatibility/2006">
              <mc:Choice xmlns:v="urn:schemas-microsoft-com:vml" Requires="v">
                <p:oleObj spid="_x0000_s9232" name="Document" r:id="rId3" imgW="7788671" imgH="12264702" progId="Word.Document.12">
                  <p:embed/>
                </p:oleObj>
              </mc:Choice>
              <mc:Fallback>
                <p:oleObj name="Document" r:id="rId3" imgW="7788671" imgH="12264702" progId="Word.Document.12">
                  <p:embed/>
                  <p:pic>
                    <p:nvPicPr>
                      <p:cNvPr id="0" name=""/>
                      <p:cNvPicPr/>
                      <p:nvPr/>
                    </p:nvPicPr>
                    <p:blipFill>
                      <a:blip r:embed="rId4"/>
                      <a:stretch>
                        <a:fillRect/>
                      </a:stretch>
                    </p:blipFill>
                    <p:spPr>
                      <a:xfrm>
                        <a:off x="914400" y="1371600"/>
                        <a:ext cx="3505195" cy="5028528"/>
                      </a:xfrm>
                      <a:prstGeom prst="rect">
                        <a:avLst/>
                      </a:prstGeom>
                    </p:spPr>
                  </p:pic>
                </p:oleObj>
              </mc:Fallback>
            </mc:AlternateContent>
          </a:graphicData>
        </a:graphic>
      </p:graphicFrame>
    </p:spTree>
    <p:extLst>
      <p:ext uri="{BB962C8B-B14F-4D97-AF65-F5344CB8AC3E}">
        <p14:creationId xmlns:p14="http://schemas.microsoft.com/office/powerpoint/2010/main" val="1057521905"/>
      </p:ext>
    </p:extLst>
  </p:cSld>
  <p:clrMapOvr>
    <a:masterClrMapping/>
  </p:clrMapOvr>
  <p:transition spd="med">
    <p:fade thruBlk="1"/>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If Yes</a:t>
            </a:r>
            <a:endParaRPr lang="en-US" dirty="0"/>
          </a:p>
        </p:txBody>
      </p:sp>
      <p:sp>
        <p:nvSpPr>
          <p:cNvPr id="4" name="Content Placeholder 3"/>
          <p:cNvSpPr>
            <a:spLocks noGrp="1"/>
          </p:cNvSpPr>
          <p:nvPr>
            <p:ph sz="half" idx="2"/>
          </p:nvPr>
        </p:nvSpPr>
        <p:spPr/>
        <p:txBody>
          <a:bodyPr/>
          <a:lstStyle/>
          <a:p>
            <a:pPr marL="0" indent="0">
              <a:buNone/>
            </a:pPr>
            <a:r>
              <a:rPr lang="en-US" dirty="0" smtClean="0"/>
              <a:t>Determine if common law employee based upon facts and circumstance.</a:t>
            </a:r>
            <a:endParaRPr lang="en-US" dirty="0"/>
          </a:p>
        </p:txBody>
      </p:sp>
      <p:graphicFrame>
        <p:nvGraphicFramePr>
          <p:cNvPr id="5" name="Content Placeholder 4"/>
          <p:cNvGraphicFramePr>
            <a:graphicFrameLocks noGrp="1" noChangeAspect="1"/>
          </p:cNvGraphicFramePr>
          <p:nvPr>
            <p:ph sz="half" idx="1"/>
            <p:extLst>
              <p:ext uri="{D42A27DB-BD31-4B8C-83A1-F6EECF244321}">
                <p14:modId xmlns:p14="http://schemas.microsoft.com/office/powerpoint/2010/main" val="3307742796"/>
              </p:ext>
            </p:extLst>
          </p:nvPr>
        </p:nvGraphicFramePr>
        <p:xfrm>
          <a:off x="461968" y="1295408"/>
          <a:ext cx="4186232" cy="5396469"/>
        </p:xfrm>
        <a:graphic>
          <a:graphicData uri="http://schemas.openxmlformats.org/presentationml/2006/ole">
            <mc:AlternateContent xmlns:mc="http://schemas.openxmlformats.org/markup-compatibility/2006">
              <mc:Choice xmlns:v="urn:schemas-microsoft-com:vml" Requires="v">
                <p:oleObj spid="_x0000_s10256" name="Document" r:id="rId3" imgW="7788671" imgH="12264702" progId="Word.Document.12">
                  <p:embed/>
                </p:oleObj>
              </mc:Choice>
              <mc:Fallback>
                <p:oleObj name="Document" r:id="rId3" imgW="7788671" imgH="12264702" progId="Word.Document.12">
                  <p:embed/>
                  <p:pic>
                    <p:nvPicPr>
                      <p:cNvPr id="0" name=""/>
                      <p:cNvPicPr/>
                      <p:nvPr/>
                    </p:nvPicPr>
                    <p:blipFill>
                      <a:blip r:embed="rId4"/>
                      <a:stretch>
                        <a:fillRect/>
                      </a:stretch>
                    </p:blipFill>
                    <p:spPr>
                      <a:xfrm>
                        <a:off x="461968" y="1295408"/>
                        <a:ext cx="4186232" cy="5396469"/>
                      </a:xfrm>
                      <a:prstGeom prst="rect">
                        <a:avLst/>
                      </a:prstGeom>
                    </p:spPr>
                  </p:pic>
                </p:oleObj>
              </mc:Fallback>
            </mc:AlternateContent>
          </a:graphicData>
        </a:graphic>
      </p:graphicFrame>
    </p:spTree>
    <p:extLst>
      <p:ext uri="{BB962C8B-B14F-4D97-AF65-F5344CB8AC3E}">
        <p14:creationId xmlns:p14="http://schemas.microsoft.com/office/powerpoint/2010/main" val="736559056"/>
      </p:ext>
    </p:extLst>
  </p:cSld>
  <p:clrMapOvr>
    <a:masterClrMapping/>
  </p:clrMapOvr>
  <p:transition spd="med">
    <p:fade thruBlk="1"/>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If No, go to step 2</a:t>
            </a:r>
            <a:endParaRPr lang="en-US" dirty="0"/>
          </a:p>
        </p:txBody>
      </p:sp>
      <p:sp>
        <p:nvSpPr>
          <p:cNvPr id="4" name="Content Placeholder 3"/>
          <p:cNvSpPr>
            <a:spLocks noGrp="1"/>
          </p:cNvSpPr>
          <p:nvPr>
            <p:ph sz="half" idx="2"/>
          </p:nvPr>
        </p:nvSpPr>
        <p:spPr>
          <a:xfrm>
            <a:off x="4648200" y="1600200"/>
            <a:ext cx="4038600" cy="2084134"/>
          </a:xfrm>
        </p:spPr>
        <p:txBody>
          <a:bodyPr/>
          <a:lstStyle/>
          <a:p>
            <a:pPr marL="0" indent="0">
              <a:buNone/>
            </a:pPr>
            <a:r>
              <a:rPr lang="en-US" dirty="0" smtClean="0"/>
              <a:t>Is the employee filling a permanent FTE as defined under ND-52.1?</a:t>
            </a:r>
            <a:endParaRPr lang="en-US" dirty="0"/>
          </a:p>
        </p:txBody>
      </p:sp>
      <p:graphicFrame>
        <p:nvGraphicFramePr>
          <p:cNvPr id="7" name="Content Placeholder 6"/>
          <p:cNvGraphicFramePr>
            <a:graphicFrameLocks noGrp="1" noChangeAspect="1"/>
          </p:cNvGraphicFramePr>
          <p:nvPr>
            <p:ph sz="half" idx="1"/>
            <p:extLst>
              <p:ext uri="{D42A27DB-BD31-4B8C-83A1-F6EECF244321}">
                <p14:modId xmlns:p14="http://schemas.microsoft.com/office/powerpoint/2010/main" val="2923368324"/>
              </p:ext>
            </p:extLst>
          </p:nvPr>
        </p:nvGraphicFramePr>
        <p:xfrm>
          <a:off x="381001" y="1295401"/>
          <a:ext cx="4495799" cy="5257800"/>
        </p:xfrm>
        <a:graphic>
          <a:graphicData uri="http://schemas.openxmlformats.org/presentationml/2006/ole">
            <mc:AlternateContent xmlns:mc="http://schemas.openxmlformats.org/markup-compatibility/2006">
              <mc:Choice xmlns:v="urn:schemas-microsoft-com:vml" Requires="v">
                <p:oleObj spid="_x0000_s11280" name="Document" r:id="rId3" imgW="7788671" imgH="12264702" progId="Word.Document.12">
                  <p:embed/>
                </p:oleObj>
              </mc:Choice>
              <mc:Fallback>
                <p:oleObj name="Document" r:id="rId3" imgW="7788671" imgH="12264702" progId="Word.Document.12">
                  <p:embed/>
                  <p:pic>
                    <p:nvPicPr>
                      <p:cNvPr id="0" name=""/>
                      <p:cNvPicPr/>
                      <p:nvPr/>
                    </p:nvPicPr>
                    <p:blipFill>
                      <a:blip r:embed="rId4"/>
                      <a:stretch>
                        <a:fillRect/>
                      </a:stretch>
                    </p:blipFill>
                    <p:spPr>
                      <a:xfrm>
                        <a:off x="381001" y="1295401"/>
                        <a:ext cx="4495799" cy="5257800"/>
                      </a:xfrm>
                      <a:prstGeom prst="rect">
                        <a:avLst/>
                      </a:prstGeom>
                    </p:spPr>
                  </p:pic>
                </p:oleObj>
              </mc:Fallback>
            </mc:AlternateContent>
          </a:graphicData>
        </a:graphic>
      </p:graphicFrame>
    </p:spTree>
    <p:extLst>
      <p:ext uri="{BB962C8B-B14F-4D97-AF65-F5344CB8AC3E}">
        <p14:creationId xmlns:p14="http://schemas.microsoft.com/office/powerpoint/2010/main" val="1663596364"/>
      </p:ext>
    </p:extLst>
  </p:cSld>
  <p:clrMapOvr>
    <a:masterClrMapping/>
  </p:clrMapOvr>
  <p:transition spd="med">
    <p:fade thruBlk="1"/>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State Decisions</a:t>
            </a:r>
            <a:endParaRPr lang="en-US" dirty="0"/>
          </a:p>
        </p:txBody>
      </p:sp>
      <p:sp>
        <p:nvSpPr>
          <p:cNvPr id="3" name="Content Placeholder 2"/>
          <p:cNvSpPr>
            <a:spLocks noGrp="1"/>
          </p:cNvSpPr>
          <p:nvPr>
            <p:ph idx="1"/>
          </p:nvPr>
        </p:nvSpPr>
        <p:spPr/>
        <p:txBody>
          <a:bodyPr/>
          <a:lstStyle/>
          <a:p>
            <a:r>
              <a:rPr lang="en-US" dirty="0" smtClean="0"/>
              <a:t>State is 1 Large Employer with 2 Large Employer Members (state &amp; higher </a:t>
            </a:r>
            <a:r>
              <a:rPr lang="en-US" dirty="0" err="1" smtClean="0"/>
              <a:t>ed</a:t>
            </a:r>
            <a:r>
              <a:rPr lang="en-US" smtClean="0"/>
              <a:t>)</a:t>
            </a:r>
            <a:endParaRPr lang="en-US" dirty="0" smtClean="0"/>
          </a:p>
          <a:p>
            <a:r>
              <a:rPr lang="en-US" dirty="0" smtClean="0"/>
              <a:t>Initial Measurement Period – 12 month period beginning November 1, 2013 through October 31, 2014</a:t>
            </a:r>
          </a:p>
          <a:p>
            <a:r>
              <a:rPr lang="en-US" dirty="0" smtClean="0"/>
              <a:t>Affordability Method Selected – Federal Poverty Line</a:t>
            </a:r>
          </a:p>
        </p:txBody>
      </p:sp>
      <p:sp>
        <p:nvSpPr>
          <p:cNvPr id="4" name="Slide Number Placeholder 3"/>
          <p:cNvSpPr>
            <a:spLocks noGrp="1"/>
          </p:cNvSpPr>
          <p:nvPr>
            <p:ph type="sldNum" sz="quarter" idx="12"/>
          </p:nvPr>
        </p:nvSpPr>
        <p:spPr/>
        <p:txBody>
          <a:bodyPr/>
          <a:lstStyle/>
          <a:p>
            <a:fld id="{A36403C3-F0CC-463D-A3A4-CB2DD4851F7E}" type="slidenum">
              <a:rPr lang="en-US" smtClean="0"/>
              <a:pPr/>
              <a:t>9</a:t>
            </a:fld>
            <a:endParaRPr lang="en-US"/>
          </a:p>
        </p:txBody>
      </p:sp>
    </p:spTree>
    <p:extLst>
      <p:ext uri="{BB962C8B-B14F-4D97-AF65-F5344CB8AC3E}">
        <p14:creationId xmlns:p14="http://schemas.microsoft.com/office/powerpoint/2010/main" val="1996033272"/>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If Yes</a:t>
            </a:r>
            <a:endParaRPr lang="en-US" dirty="0"/>
          </a:p>
        </p:txBody>
      </p:sp>
      <p:sp>
        <p:nvSpPr>
          <p:cNvPr id="4" name="Content Placeholder 3"/>
          <p:cNvSpPr>
            <a:spLocks noGrp="1"/>
          </p:cNvSpPr>
          <p:nvPr>
            <p:ph sz="half" idx="2"/>
          </p:nvPr>
        </p:nvSpPr>
        <p:spPr/>
        <p:txBody>
          <a:bodyPr/>
          <a:lstStyle/>
          <a:p>
            <a:pPr marL="0" indent="0">
              <a:buNone/>
            </a:pPr>
            <a:r>
              <a:rPr lang="en-US" dirty="0" smtClean="0"/>
              <a:t>Offer insurance and pay 100% of premium if state.  Political subs will pay based upon payment policy and must be affordable per ACA for those meeting ACA definition.</a:t>
            </a:r>
            <a:endParaRPr lang="en-US" dirty="0"/>
          </a:p>
        </p:txBody>
      </p:sp>
      <p:graphicFrame>
        <p:nvGraphicFramePr>
          <p:cNvPr id="5" name="Content Placeholder 4"/>
          <p:cNvGraphicFramePr>
            <a:graphicFrameLocks noGrp="1" noChangeAspect="1"/>
          </p:cNvGraphicFramePr>
          <p:nvPr>
            <p:ph sz="half" idx="1"/>
            <p:extLst>
              <p:ext uri="{D42A27DB-BD31-4B8C-83A1-F6EECF244321}">
                <p14:modId xmlns:p14="http://schemas.microsoft.com/office/powerpoint/2010/main" val="4097330479"/>
              </p:ext>
            </p:extLst>
          </p:nvPr>
        </p:nvGraphicFramePr>
        <p:xfrm>
          <a:off x="461963" y="1447800"/>
          <a:ext cx="4414837" cy="4953000"/>
        </p:xfrm>
        <a:graphic>
          <a:graphicData uri="http://schemas.openxmlformats.org/presentationml/2006/ole">
            <mc:AlternateContent xmlns:mc="http://schemas.openxmlformats.org/markup-compatibility/2006">
              <mc:Choice xmlns:v="urn:schemas-microsoft-com:vml" Requires="v">
                <p:oleObj spid="_x0000_s12304" name="Document" r:id="rId3" imgW="7788671" imgH="12264702" progId="Word.Document.12">
                  <p:embed/>
                </p:oleObj>
              </mc:Choice>
              <mc:Fallback>
                <p:oleObj name="Document" r:id="rId3" imgW="7788671" imgH="12264702" progId="Word.Document.12">
                  <p:embed/>
                  <p:pic>
                    <p:nvPicPr>
                      <p:cNvPr id="0" name=""/>
                      <p:cNvPicPr preferRelativeResize="0"/>
                      <p:nvPr/>
                    </p:nvPicPr>
                    <p:blipFill>
                      <a:blip r:embed="rId4"/>
                      <a:stretch>
                        <a:fillRect/>
                      </a:stretch>
                    </p:blipFill>
                    <p:spPr>
                      <a:xfrm>
                        <a:off x="461963" y="1447800"/>
                        <a:ext cx="4414837" cy="4953000"/>
                      </a:xfrm>
                      <a:prstGeom prst="rect">
                        <a:avLst/>
                      </a:prstGeom>
                    </p:spPr>
                  </p:pic>
                </p:oleObj>
              </mc:Fallback>
            </mc:AlternateContent>
          </a:graphicData>
        </a:graphic>
      </p:graphicFrame>
    </p:spTree>
    <p:extLst>
      <p:ext uri="{BB962C8B-B14F-4D97-AF65-F5344CB8AC3E}">
        <p14:creationId xmlns:p14="http://schemas.microsoft.com/office/powerpoint/2010/main" val="855003232"/>
      </p:ext>
    </p:extLst>
  </p:cSld>
  <p:clrMapOvr>
    <a:masterClrMapping/>
  </p:clrMapOvr>
  <p:transition spd="med">
    <p:fade thruBlk="1"/>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If No, go to Step 3</a:t>
            </a:r>
            <a:endParaRPr lang="en-US" dirty="0"/>
          </a:p>
        </p:txBody>
      </p:sp>
      <p:sp>
        <p:nvSpPr>
          <p:cNvPr id="4" name="Content Placeholder 3"/>
          <p:cNvSpPr>
            <a:spLocks noGrp="1"/>
          </p:cNvSpPr>
          <p:nvPr>
            <p:ph sz="half" idx="2"/>
          </p:nvPr>
        </p:nvSpPr>
        <p:spPr/>
        <p:txBody>
          <a:bodyPr/>
          <a:lstStyle/>
          <a:p>
            <a:pPr marL="0" indent="0">
              <a:buNone/>
            </a:pPr>
            <a:r>
              <a:rPr lang="en-US" dirty="0" smtClean="0"/>
              <a:t>Is the employee temporary and reasonably expected to work at least 30 hours/week or 130 hours/month?</a:t>
            </a:r>
            <a:endParaRPr lang="en-US" dirty="0"/>
          </a:p>
        </p:txBody>
      </p:sp>
      <p:graphicFrame>
        <p:nvGraphicFramePr>
          <p:cNvPr id="5" name="Content Placeholder 4"/>
          <p:cNvGraphicFramePr>
            <a:graphicFrameLocks noGrp="1"/>
          </p:cNvGraphicFramePr>
          <p:nvPr>
            <p:ph sz="half" idx="1"/>
            <p:extLst>
              <p:ext uri="{D42A27DB-BD31-4B8C-83A1-F6EECF244321}">
                <p14:modId xmlns:p14="http://schemas.microsoft.com/office/powerpoint/2010/main" val="1705772074"/>
              </p:ext>
            </p:extLst>
          </p:nvPr>
        </p:nvGraphicFramePr>
        <p:xfrm>
          <a:off x="381000" y="1295401"/>
          <a:ext cx="4337050" cy="5519116"/>
        </p:xfrm>
        <a:graphic>
          <a:graphicData uri="http://schemas.openxmlformats.org/presentationml/2006/ole">
            <mc:AlternateContent xmlns:mc="http://schemas.openxmlformats.org/markup-compatibility/2006">
              <mc:Choice xmlns:v="urn:schemas-microsoft-com:vml" Requires="v">
                <p:oleObj spid="_x0000_s13328" name="Document" r:id="rId3" imgW="7788671" imgH="12264702" progId="Word.Document.12">
                  <p:embed/>
                </p:oleObj>
              </mc:Choice>
              <mc:Fallback>
                <p:oleObj name="Document" r:id="rId3" imgW="7788671" imgH="12264702" progId="Word.Document.12">
                  <p:embed/>
                  <p:pic>
                    <p:nvPicPr>
                      <p:cNvPr id="0" name=""/>
                      <p:cNvPicPr/>
                      <p:nvPr/>
                    </p:nvPicPr>
                    <p:blipFill>
                      <a:blip r:embed="rId4"/>
                      <a:stretch>
                        <a:fillRect/>
                      </a:stretch>
                    </p:blipFill>
                    <p:spPr>
                      <a:xfrm>
                        <a:off x="381000" y="1295401"/>
                        <a:ext cx="4337050" cy="5519116"/>
                      </a:xfrm>
                      <a:prstGeom prst="rect">
                        <a:avLst/>
                      </a:prstGeom>
                    </p:spPr>
                  </p:pic>
                </p:oleObj>
              </mc:Fallback>
            </mc:AlternateContent>
          </a:graphicData>
        </a:graphic>
      </p:graphicFrame>
    </p:spTree>
    <p:extLst>
      <p:ext uri="{BB962C8B-B14F-4D97-AF65-F5344CB8AC3E}">
        <p14:creationId xmlns:p14="http://schemas.microsoft.com/office/powerpoint/2010/main" val="2107988663"/>
      </p:ext>
    </p:extLst>
  </p:cSld>
  <p:clrMapOvr>
    <a:masterClrMapping/>
  </p:clrMapOvr>
  <p:transition spd="med">
    <p:fade thruBlk="1"/>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If Yes</a:t>
            </a:r>
            <a:endParaRPr lang="en-US" dirty="0"/>
          </a:p>
        </p:txBody>
      </p:sp>
      <p:sp>
        <p:nvSpPr>
          <p:cNvPr id="4" name="Content Placeholder 3"/>
          <p:cNvSpPr>
            <a:spLocks noGrp="1"/>
          </p:cNvSpPr>
          <p:nvPr>
            <p:ph sz="half" idx="2"/>
          </p:nvPr>
        </p:nvSpPr>
        <p:spPr/>
        <p:txBody>
          <a:bodyPr/>
          <a:lstStyle/>
          <a:p>
            <a:pPr marL="0" indent="0">
              <a:buNone/>
            </a:pPr>
            <a:r>
              <a:rPr lang="en-US" dirty="0" smtClean="0"/>
              <a:t>Offer insurance effective 1</a:t>
            </a:r>
            <a:r>
              <a:rPr lang="en-US" baseline="30000" dirty="0" smtClean="0"/>
              <a:t>st</a:t>
            </a:r>
            <a:r>
              <a:rPr lang="en-US" dirty="0" smtClean="0"/>
              <a:t> of month following hire and provide affordable coverage if applied for.  Monitor hours to ensure “reasonably expected” to meet and should continue coverage.</a:t>
            </a:r>
            <a:endParaRPr lang="en-US" dirty="0"/>
          </a:p>
        </p:txBody>
      </p:sp>
      <p:graphicFrame>
        <p:nvGraphicFramePr>
          <p:cNvPr id="5" name="Content Placeholder 4"/>
          <p:cNvGraphicFramePr>
            <a:graphicFrameLocks noGrp="1" noChangeAspect="1"/>
          </p:cNvGraphicFramePr>
          <p:nvPr>
            <p:ph sz="half" idx="1"/>
            <p:extLst>
              <p:ext uri="{D42A27DB-BD31-4B8C-83A1-F6EECF244321}">
                <p14:modId xmlns:p14="http://schemas.microsoft.com/office/powerpoint/2010/main" val="3079649467"/>
              </p:ext>
            </p:extLst>
          </p:nvPr>
        </p:nvGraphicFramePr>
        <p:xfrm>
          <a:off x="685800" y="1219200"/>
          <a:ext cx="4267200" cy="5410200"/>
        </p:xfrm>
        <a:graphic>
          <a:graphicData uri="http://schemas.openxmlformats.org/presentationml/2006/ole">
            <mc:AlternateContent xmlns:mc="http://schemas.openxmlformats.org/markup-compatibility/2006">
              <mc:Choice xmlns:v="urn:schemas-microsoft-com:vml" Requires="v">
                <p:oleObj spid="_x0000_s14352" name="Document" r:id="rId3" imgW="7788671" imgH="12264702" progId="Word.Document.12">
                  <p:embed/>
                </p:oleObj>
              </mc:Choice>
              <mc:Fallback>
                <p:oleObj name="Document" r:id="rId3" imgW="7788671" imgH="12264702" progId="Word.Document.12">
                  <p:embed/>
                  <p:pic>
                    <p:nvPicPr>
                      <p:cNvPr id="0" name=""/>
                      <p:cNvPicPr/>
                      <p:nvPr/>
                    </p:nvPicPr>
                    <p:blipFill>
                      <a:blip r:embed="rId4"/>
                      <a:stretch>
                        <a:fillRect/>
                      </a:stretch>
                    </p:blipFill>
                    <p:spPr>
                      <a:xfrm>
                        <a:off x="685800" y="1219200"/>
                        <a:ext cx="4267200" cy="5410200"/>
                      </a:xfrm>
                      <a:prstGeom prst="rect">
                        <a:avLst/>
                      </a:prstGeom>
                    </p:spPr>
                  </p:pic>
                </p:oleObj>
              </mc:Fallback>
            </mc:AlternateContent>
          </a:graphicData>
        </a:graphic>
      </p:graphicFrame>
    </p:spTree>
    <p:extLst>
      <p:ext uri="{BB962C8B-B14F-4D97-AF65-F5344CB8AC3E}">
        <p14:creationId xmlns:p14="http://schemas.microsoft.com/office/powerpoint/2010/main" val="4265007161"/>
      </p:ext>
    </p:extLst>
  </p:cSld>
  <p:clrMapOvr>
    <a:masterClrMapping/>
  </p:clrMapOvr>
  <p:transition spd="med">
    <p:fade thruBlk="1"/>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If No, go to Step 4</a:t>
            </a:r>
            <a:endParaRPr lang="en-US" dirty="0"/>
          </a:p>
        </p:txBody>
      </p:sp>
      <p:sp>
        <p:nvSpPr>
          <p:cNvPr id="4" name="Content Placeholder 3"/>
          <p:cNvSpPr>
            <a:spLocks noGrp="1"/>
          </p:cNvSpPr>
          <p:nvPr>
            <p:ph sz="half" idx="2"/>
          </p:nvPr>
        </p:nvSpPr>
        <p:spPr/>
        <p:txBody>
          <a:bodyPr/>
          <a:lstStyle/>
          <a:p>
            <a:pPr marL="0" indent="0">
              <a:buNone/>
            </a:pPr>
            <a:r>
              <a:rPr lang="en-US" dirty="0" smtClean="0"/>
              <a:t>Is employee </a:t>
            </a:r>
            <a:r>
              <a:rPr lang="en-US" u="sng" dirty="0" smtClean="0"/>
              <a:t>ever</a:t>
            </a:r>
            <a:r>
              <a:rPr lang="en-US" dirty="0" smtClean="0"/>
              <a:t> expected to exceed 30 hours/week or 130 hours/month?</a:t>
            </a:r>
            <a:endParaRPr lang="en-US" u="sng" dirty="0"/>
          </a:p>
        </p:txBody>
      </p:sp>
      <p:graphicFrame>
        <p:nvGraphicFramePr>
          <p:cNvPr id="5" name="Content Placeholder 4"/>
          <p:cNvGraphicFramePr>
            <a:graphicFrameLocks noGrp="1" noChangeAspect="1"/>
          </p:cNvGraphicFramePr>
          <p:nvPr>
            <p:ph sz="half" idx="1"/>
            <p:extLst>
              <p:ext uri="{D42A27DB-BD31-4B8C-83A1-F6EECF244321}">
                <p14:modId xmlns:p14="http://schemas.microsoft.com/office/powerpoint/2010/main" val="2648747832"/>
              </p:ext>
            </p:extLst>
          </p:nvPr>
        </p:nvGraphicFramePr>
        <p:xfrm>
          <a:off x="304800" y="1328820"/>
          <a:ext cx="4800600" cy="5376780"/>
        </p:xfrm>
        <a:graphic>
          <a:graphicData uri="http://schemas.openxmlformats.org/presentationml/2006/ole">
            <mc:AlternateContent xmlns:mc="http://schemas.openxmlformats.org/markup-compatibility/2006">
              <mc:Choice xmlns:v="urn:schemas-microsoft-com:vml" Requires="v">
                <p:oleObj spid="_x0000_s15376" name="Document" r:id="rId3" imgW="7788671" imgH="12264702" progId="Word.Document.12">
                  <p:embed/>
                </p:oleObj>
              </mc:Choice>
              <mc:Fallback>
                <p:oleObj name="Document" r:id="rId3" imgW="7788671" imgH="12264702" progId="Word.Document.12">
                  <p:embed/>
                  <p:pic>
                    <p:nvPicPr>
                      <p:cNvPr id="0" name=""/>
                      <p:cNvPicPr/>
                      <p:nvPr/>
                    </p:nvPicPr>
                    <p:blipFill>
                      <a:blip r:embed="rId4"/>
                      <a:stretch>
                        <a:fillRect/>
                      </a:stretch>
                    </p:blipFill>
                    <p:spPr>
                      <a:xfrm>
                        <a:off x="304800" y="1328820"/>
                        <a:ext cx="4800600" cy="5376780"/>
                      </a:xfrm>
                      <a:prstGeom prst="rect">
                        <a:avLst/>
                      </a:prstGeom>
                    </p:spPr>
                  </p:pic>
                </p:oleObj>
              </mc:Fallback>
            </mc:AlternateContent>
          </a:graphicData>
        </a:graphic>
      </p:graphicFrame>
    </p:spTree>
    <p:extLst>
      <p:ext uri="{BB962C8B-B14F-4D97-AF65-F5344CB8AC3E}">
        <p14:creationId xmlns:p14="http://schemas.microsoft.com/office/powerpoint/2010/main" val="3770191673"/>
      </p:ext>
    </p:extLst>
  </p:cSld>
  <p:clrMapOvr>
    <a:masterClrMapping/>
  </p:clrMapOvr>
  <p:transition spd="med">
    <p:fade thruBlk="1"/>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If No</a:t>
            </a:r>
            <a:endParaRPr lang="en-US" dirty="0"/>
          </a:p>
        </p:txBody>
      </p:sp>
      <p:sp>
        <p:nvSpPr>
          <p:cNvPr id="4" name="Content Placeholder 3"/>
          <p:cNvSpPr>
            <a:spLocks noGrp="1"/>
          </p:cNvSpPr>
          <p:nvPr>
            <p:ph sz="half" idx="2"/>
          </p:nvPr>
        </p:nvSpPr>
        <p:spPr>
          <a:xfrm>
            <a:off x="4648200" y="1676400"/>
            <a:ext cx="4038600" cy="4530725"/>
          </a:xfrm>
        </p:spPr>
        <p:txBody>
          <a:bodyPr/>
          <a:lstStyle/>
          <a:p>
            <a:pPr marL="0" indent="0">
              <a:buNone/>
            </a:pPr>
            <a:r>
              <a:rPr lang="en-US" dirty="0" smtClean="0"/>
              <a:t>Employee is not eligible for coverage in accordance with temporary employee eligibility criteria.</a:t>
            </a:r>
            <a:endParaRPr lang="en-US" dirty="0"/>
          </a:p>
        </p:txBody>
      </p:sp>
      <p:graphicFrame>
        <p:nvGraphicFramePr>
          <p:cNvPr id="5" name="Content Placeholder 4"/>
          <p:cNvGraphicFramePr>
            <a:graphicFrameLocks noGrp="1" noChangeAspect="1"/>
          </p:cNvGraphicFramePr>
          <p:nvPr>
            <p:ph sz="half" idx="1"/>
            <p:extLst>
              <p:ext uri="{D42A27DB-BD31-4B8C-83A1-F6EECF244321}">
                <p14:modId xmlns:p14="http://schemas.microsoft.com/office/powerpoint/2010/main" val="4033871501"/>
              </p:ext>
            </p:extLst>
          </p:nvPr>
        </p:nvGraphicFramePr>
        <p:xfrm>
          <a:off x="461963" y="1295400"/>
          <a:ext cx="4491037" cy="5257800"/>
        </p:xfrm>
        <a:graphic>
          <a:graphicData uri="http://schemas.openxmlformats.org/presentationml/2006/ole">
            <mc:AlternateContent xmlns:mc="http://schemas.openxmlformats.org/markup-compatibility/2006">
              <mc:Choice xmlns:v="urn:schemas-microsoft-com:vml" Requires="v">
                <p:oleObj spid="_x0000_s16400" name="Document" r:id="rId3" imgW="7788671" imgH="12264702" progId="Word.Document.12">
                  <p:embed/>
                </p:oleObj>
              </mc:Choice>
              <mc:Fallback>
                <p:oleObj name="Document" r:id="rId3" imgW="7788671" imgH="12264702" progId="Word.Document.12">
                  <p:embed/>
                  <p:pic>
                    <p:nvPicPr>
                      <p:cNvPr id="0" name=""/>
                      <p:cNvPicPr/>
                      <p:nvPr/>
                    </p:nvPicPr>
                    <p:blipFill>
                      <a:blip r:embed="rId4"/>
                      <a:stretch>
                        <a:fillRect/>
                      </a:stretch>
                    </p:blipFill>
                    <p:spPr>
                      <a:xfrm>
                        <a:off x="461963" y="1295400"/>
                        <a:ext cx="4491037" cy="5257800"/>
                      </a:xfrm>
                      <a:prstGeom prst="rect">
                        <a:avLst/>
                      </a:prstGeom>
                    </p:spPr>
                  </p:pic>
                </p:oleObj>
              </mc:Fallback>
            </mc:AlternateContent>
          </a:graphicData>
        </a:graphic>
      </p:graphicFrame>
    </p:spTree>
    <p:extLst>
      <p:ext uri="{BB962C8B-B14F-4D97-AF65-F5344CB8AC3E}">
        <p14:creationId xmlns:p14="http://schemas.microsoft.com/office/powerpoint/2010/main" val="3594874898"/>
      </p:ext>
    </p:extLst>
  </p:cSld>
  <p:clrMapOvr>
    <a:masterClrMapping/>
  </p:clrMapOvr>
  <p:transition spd="med">
    <p:fade thruBlk="1"/>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If Yes, go to Step 5</a:t>
            </a:r>
            <a:endParaRPr lang="en-US" dirty="0"/>
          </a:p>
        </p:txBody>
      </p:sp>
      <p:sp>
        <p:nvSpPr>
          <p:cNvPr id="4" name="Content Placeholder 3"/>
          <p:cNvSpPr>
            <a:spLocks noGrp="1"/>
          </p:cNvSpPr>
          <p:nvPr>
            <p:ph sz="half" idx="2"/>
          </p:nvPr>
        </p:nvSpPr>
        <p:spPr/>
        <p:txBody>
          <a:bodyPr/>
          <a:lstStyle/>
          <a:p>
            <a:pPr marL="0" indent="0">
              <a:buNone/>
            </a:pPr>
            <a:r>
              <a:rPr lang="en-US" dirty="0" smtClean="0"/>
              <a:t>Is employee position seasonal (regularly recurring on an annual basis and less than 6 months in duration)?</a:t>
            </a:r>
            <a:endParaRPr lang="en-US" dirty="0"/>
          </a:p>
        </p:txBody>
      </p:sp>
      <p:graphicFrame>
        <p:nvGraphicFramePr>
          <p:cNvPr id="5" name="Content Placeholder 4"/>
          <p:cNvGraphicFramePr>
            <a:graphicFrameLocks noGrp="1" noChangeAspect="1"/>
          </p:cNvGraphicFramePr>
          <p:nvPr>
            <p:ph sz="half" idx="1"/>
            <p:extLst>
              <p:ext uri="{D42A27DB-BD31-4B8C-83A1-F6EECF244321}">
                <p14:modId xmlns:p14="http://schemas.microsoft.com/office/powerpoint/2010/main" val="1228749331"/>
              </p:ext>
            </p:extLst>
          </p:nvPr>
        </p:nvGraphicFramePr>
        <p:xfrm>
          <a:off x="461963" y="1447800"/>
          <a:ext cx="4491037" cy="5181600"/>
        </p:xfrm>
        <a:graphic>
          <a:graphicData uri="http://schemas.openxmlformats.org/presentationml/2006/ole">
            <mc:AlternateContent xmlns:mc="http://schemas.openxmlformats.org/markup-compatibility/2006">
              <mc:Choice xmlns:v="urn:schemas-microsoft-com:vml" Requires="v">
                <p:oleObj spid="_x0000_s17424" name="Document" r:id="rId3" imgW="7788671" imgH="12264702" progId="Word.Document.12">
                  <p:embed/>
                </p:oleObj>
              </mc:Choice>
              <mc:Fallback>
                <p:oleObj name="Document" r:id="rId3" imgW="7788671" imgH="12264702" progId="Word.Document.12">
                  <p:embed/>
                  <p:pic>
                    <p:nvPicPr>
                      <p:cNvPr id="0" name=""/>
                      <p:cNvPicPr/>
                      <p:nvPr/>
                    </p:nvPicPr>
                    <p:blipFill>
                      <a:blip r:embed="rId4"/>
                      <a:stretch>
                        <a:fillRect/>
                      </a:stretch>
                    </p:blipFill>
                    <p:spPr>
                      <a:xfrm>
                        <a:off x="461963" y="1447800"/>
                        <a:ext cx="4491037" cy="5181600"/>
                      </a:xfrm>
                      <a:prstGeom prst="rect">
                        <a:avLst/>
                      </a:prstGeom>
                    </p:spPr>
                  </p:pic>
                </p:oleObj>
              </mc:Fallback>
            </mc:AlternateContent>
          </a:graphicData>
        </a:graphic>
      </p:graphicFrame>
    </p:spTree>
    <p:extLst>
      <p:ext uri="{BB962C8B-B14F-4D97-AF65-F5344CB8AC3E}">
        <p14:creationId xmlns:p14="http://schemas.microsoft.com/office/powerpoint/2010/main" val="268398488"/>
      </p:ext>
    </p:extLst>
  </p:cSld>
  <p:clrMapOvr>
    <a:masterClrMapping/>
  </p:clrMapOvr>
  <p:transition spd="med">
    <p:fade thruBlk="1"/>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If Yes</a:t>
            </a:r>
            <a:endParaRPr lang="en-US" dirty="0"/>
          </a:p>
        </p:txBody>
      </p:sp>
      <p:sp>
        <p:nvSpPr>
          <p:cNvPr id="4" name="Content Placeholder 3"/>
          <p:cNvSpPr>
            <a:spLocks noGrp="1"/>
          </p:cNvSpPr>
          <p:nvPr>
            <p:ph sz="half" idx="2"/>
          </p:nvPr>
        </p:nvSpPr>
        <p:spPr/>
        <p:txBody>
          <a:bodyPr/>
          <a:lstStyle/>
          <a:p>
            <a:pPr marL="0" indent="0">
              <a:buNone/>
            </a:pPr>
            <a:r>
              <a:rPr lang="en-US" sz="2400" dirty="0" smtClean="0"/>
              <a:t>Begin initial measurement period.  At end of measurement period, review hours to determine if the employee worked at least 1560 hours.  If yes, offer coverage effective 1</a:t>
            </a:r>
            <a:r>
              <a:rPr lang="en-US" sz="2400" baseline="30000" dirty="0" smtClean="0"/>
              <a:t>st</a:t>
            </a:r>
            <a:r>
              <a:rPr lang="en-US" sz="2400" dirty="0" smtClean="0"/>
              <a:t> of the next month following determination and provide coverage for stability period.</a:t>
            </a:r>
            <a:endParaRPr lang="en-US" sz="2400" dirty="0"/>
          </a:p>
        </p:txBody>
      </p:sp>
      <p:graphicFrame>
        <p:nvGraphicFramePr>
          <p:cNvPr id="5" name="Content Placeholder 4"/>
          <p:cNvGraphicFramePr>
            <a:graphicFrameLocks noGrp="1" noChangeAspect="1"/>
          </p:cNvGraphicFramePr>
          <p:nvPr>
            <p:ph sz="half" idx="1"/>
            <p:extLst>
              <p:ext uri="{D42A27DB-BD31-4B8C-83A1-F6EECF244321}">
                <p14:modId xmlns:p14="http://schemas.microsoft.com/office/powerpoint/2010/main" val="1222144277"/>
              </p:ext>
            </p:extLst>
          </p:nvPr>
        </p:nvGraphicFramePr>
        <p:xfrm>
          <a:off x="609600" y="1295400"/>
          <a:ext cx="4267200" cy="5410200"/>
        </p:xfrm>
        <a:graphic>
          <a:graphicData uri="http://schemas.openxmlformats.org/presentationml/2006/ole">
            <mc:AlternateContent xmlns:mc="http://schemas.openxmlformats.org/markup-compatibility/2006">
              <mc:Choice xmlns:v="urn:schemas-microsoft-com:vml" Requires="v">
                <p:oleObj spid="_x0000_s18448" name="Document" r:id="rId3" imgW="7788671" imgH="12264702" progId="Word.Document.12">
                  <p:embed/>
                </p:oleObj>
              </mc:Choice>
              <mc:Fallback>
                <p:oleObj name="Document" r:id="rId3" imgW="7788671" imgH="12264702" progId="Word.Document.12">
                  <p:embed/>
                  <p:pic>
                    <p:nvPicPr>
                      <p:cNvPr id="0" name=""/>
                      <p:cNvPicPr/>
                      <p:nvPr/>
                    </p:nvPicPr>
                    <p:blipFill>
                      <a:blip r:embed="rId4"/>
                      <a:stretch>
                        <a:fillRect/>
                      </a:stretch>
                    </p:blipFill>
                    <p:spPr>
                      <a:xfrm>
                        <a:off x="609600" y="1295400"/>
                        <a:ext cx="4267200" cy="5410200"/>
                      </a:xfrm>
                      <a:prstGeom prst="rect">
                        <a:avLst/>
                      </a:prstGeom>
                    </p:spPr>
                  </p:pic>
                </p:oleObj>
              </mc:Fallback>
            </mc:AlternateContent>
          </a:graphicData>
        </a:graphic>
      </p:graphicFrame>
    </p:spTree>
    <p:extLst>
      <p:ext uri="{BB962C8B-B14F-4D97-AF65-F5344CB8AC3E}">
        <p14:creationId xmlns:p14="http://schemas.microsoft.com/office/powerpoint/2010/main" val="2104200860"/>
      </p:ext>
    </p:extLst>
  </p:cSld>
  <p:clrMapOvr>
    <a:masterClrMapping/>
  </p:clrMapOvr>
  <p:transition spd="med">
    <p:fade thruBlk="1"/>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If No, go to Step 6</a:t>
            </a:r>
            <a:endParaRPr lang="en-US" dirty="0"/>
          </a:p>
        </p:txBody>
      </p:sp>
      <p:sp>
        <p:nvSpPr>
          <p:cNvPr id="4" name="Content Placeholder 3"/>
          <p:cNvSpPr>
            <a:spLocks noGrp="1"/>
          </p:cNvSpPr>
          <p:nvPr>
            <p:ph sz="half" idx="2"/>
          </p:nvPr>
        </p:nvSpPr>
        <p:spPr/>
        <p:txBody>
          <a:bodyPr/>
          <a:lstStyle/>
          <a:p>
            <a:pPr marL="0" indent="0">
              <a:buNone/>
            </a:pPr>
            <a:r>
              <a:rPr lang="en-US" dirty="0" smtClean="0"/>
              <a:t>Is position “reasonably expected” to meet full-time hours based on past history, position posting, job description, </a:t>
            </a:r>
            <a:r>
              <a:rPr lang="en-US" dirty="0" err="1" smtClean="0"/>
              <a:t>etc</a:t>
            </a:r>
            <a:r>
              <a:rPr lang="en-US" dirty="0" smtClean="0"/>
              <a:t>?</a:t>
            </a:r>
            <a:endParaRPr lang="en-US" dirty="0"/>
          </a:p>
        </p:txBody>
      </p:sp>
      <p:graphicFrame>
        <p:nvGraphicFramePr>
          <p:cNvPr id="5" name="Content Placeholder 4"/>
          <p:cNvGraphicFramePr>
            <a:graphicFrameLocks noGrp="1" noChangeAspect="1"/>
          </p:cNvGraphicFramePr>
          <p:nvPr>
            <p:ph sz="half" idx="1"/>
            <p:extLst>
              <p:ext uri="{D42A27DB-BD31-4B8C-83A1-F6EECF244321}">
                <p14:modId xmlns:p14="http://schemas.microsoft.com/office/powerpoint/2010/main" val="1331759108"/>
              </p:ext>
            </p:extLst>
          </p:nvPr>
        </p:nvGraphicFramePr>
        <p:xfrm>
          <a:off x="1038224" y="1371600"/>
          <a:ext cx="3762375" cy="5334000"/>
        </p:xfrm>
        <a:graphic>
          <a:graphicData uri="http://schemas.openxmlformats.org/presentationml/2006/ole">
            <mc:AlternateContent xmlns:mc="http://schemas.openxmlformats.org/markup-compatibility/2006">
              <mc:Choice xmlns:v="urn:schemas-microsoft-com:vml" Requires="v">
                <p:oleObj spid="_x0000_s19472" name="Document" r:id="rId3" imgW="7788671" imgH="12264702" progId="Word.Document.12">
                  <p:embed/>
                </p:oleObj>
              </mc:Choice>
              <mc:Fallback>
                <p:oleObj name="Document" r:id="rId3" imgW="7788671" imgH="12264702" progId="Word.Document.12">
                  <p:embed/>
                  <p:pic>
                    <p:nvPicPr>
                      <p:cNvPr id="0" name=""/>
                      <p:cNvPicPr/>
                      <p:nvPr/>
                    </p:nvPicPr>
                    <p:blipFill>
                      <a:blip r:embed="rId4"/>
                      <a:stretch>
                        <a:fillRect/>
                      </a:stretch>
                    </p:blipFill>
                    <p:spPr>
                      <a:xfrm>
                        <a:off x="1038224" y="1371600"/>
                        <a:ext cx="3762375" cy="5334000"/>
                      </a:xfrm>
                      <a:prstGeom prst="rect">
                        <a:avLst/>
                      </a:prstGeom>
                    </p:spPr>
                  </p:pic>
                </p:oleObj>
              </mc:Fallback>
            </mc:AlternateContent>
          </a:graphicData>
        </a:graphic>
      </p:graphicFrame>
    </p:spTree>
    <p:extLst>
      <p:ext uri="{BB962C8B-B14F-4D97-AF65-F5344CB8AC3E}">
        <p14:creationId xmlns:p14="http://schemas.microsoft.com/office/powerpoint/2010/main" val="1008805925"/>
      </p:ext>
    </p:extLst>
  </p:cSld>
  <p:clrMapOvr>
    <a:masterClrMapping/>
  </p:clrMapOvr>
  <p:transition spd="med">
    <p:fade thruBlk="1"/>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If Yes</a:t>
            </a:r>
            <a:endParaRPr lang="en-US" dirty="0"/>
          </a:p>
        </p:txBody>
      </p:sp>
      <p:sp>
        <p:nvSpPr>
          <p:cNvPr id="4" name="Content Placeholder 3"/>
          <p:cNvSpPr>
            <a:spLocks noGrp="1"/>
          </p:cNvSpPr>
          <p:nvPr>
            <p:ph sz="half" idx="2"/>
          </p:nvPr>
        </p:nvSpPr>
        <p:spPr/>
        <p:txBody>
          <a:bodyPr/>
          <a:lstStyle/>
          <a:p>
            <a:pPr marL="0" indent="0">
              <a:buNone/>
            </a:pPr>
            <a:r>
              <a:rPr lang="en-US" dirty="0"/>
              <a:t>Offer insurance effective 1</a:t>
            </a:r>
            <a:r>
              <a:rPr lang="en-US" baseline="30000" dirty="0"/>
              <a:t>st</a:t>
            </a:r>
            <a:r>
              <a:rPr lang="en-US" dirty="0"/>
              <a:t> of month following hire and provide affordable coverage if applied for.  Monitor hours to ensure “reasonably expected” to meet and should continue coverage.</a:t>
            </a:r>
          </a:p>
          <a:p>
            <a:pPr marL="0" indent="0">
              <a:buNone/>
            </a:pPr>
            <a:endParaRPr lang="en-US" dirty="0"/>
          </a:p>
        </p:txBody>
      </p:sp>
      <p:graphicFrame>
        <p:nvGraphicFramePr>
          <p:cNvPr id="5" name="Content Placeholder 4"/>
          <p:cNvGraphicFramePr>
            <a:graphicFrameLocks noGrp="1" noChangeAspect="1"/>
          </p:cNvGraphicFramePr>
          <p:nvPr>
            <p:ph sz="half" idx="1"/>
            <p:extLst>
              <p:ext uri="{D42A27DB-BD31-4B8C-83A1-F6EECF244321}">
                <p14:modId xmlns:p14="http://schemas.microsoft.com/office/powerpoint/2010/main" val="3216403490"/>
              </p:ext>
            </p:extLst>
          </p:nvPr>
        </p:nvGraphicFramePr>
        <p:xfrm>
          <a:off x="457200" y="1524000"/>
          <a:ext cx="4419600" cy="5105400"/>
        </p:xfrm>
        <a:graphic>
          <a:graphicData uri="http://schemas.openxmlformats.org/presentationml/2006/ole">
            <mc:AlternateContent xmlns:mc="http://schemas.openxmlformats.org/markup-compatibility/2006">
              <mc:Choice xmlns:v="urn:schemas-microsoft-com:vml" Requires="v">
                <p:oleObj spid="_x0000_s20496" name="Document" r:id="rId3" imgW="7788671" imgH="12264702" progId="Word.Document.12">
                  <p:embed/>
                </p:oleObj>
              </mc:Choice>
              <mc:Fallback>
                <p:oleObj name="Document" r:id="rId3" imgW="7788671" imgH="12264702" progId="Word.Document.12">
                  <p:embed/>
                  <p:pic>
                    <p:nvPicPr>
                      <p:cNvPr id="0" name=""/>
                      <p:cNvPicPr/>
                      <p:nvPr/>
                    </p:nvPicPr>
                    <p:blipFill>
                      <a:blip r:embed="rId4"/>
                      <a:stretch>
                        <a:fillRect/>
                      </a:stretch>
                    </p:blipFill>
                    <p:spPr>
                      <a:xfrm>
                        <a:off x="457200" y="1524000"/>
                        <a:ext cx="4419600" cy="5105400"/>
                      </a:xfrm>
                      <a:prstGeom prst="rect">
                        <a:avLst/>
                      </a:prstGeom>
                    </p:spPr>
                  </p:pic>
                </p:oleObj>
              </mc:Fallback>
            </mc:AlternateContent>
          </a:graphicData>
        </a:graphic>
      </p:graphicFrame>
    </p:spTree>
    <p:extLst>
      <p:ext uri="{BB962C8B-B14F-4D97-AF65-F5344CB8AC3E}">
        <p14:creationId xmlns:p14="http://schemas.microsoft.com/office/powerpoint/2010/main" val="2181320000"/>
      </p:ext>
    </p:extLst>
  </p:cSld>
  <p:clrMapOvr>
    <a:masterClrMapping/>
  </p:clrMapOvr>
  <p:transition spd="med">
    <p:fade thruBlk="1"/>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If No, go to Step 7</a:t>
            </a:r>
            <a:endParaRPr lang="en-US" dirty="0"/>
          </a:p>
        </p:txBody>
      </p:sp>
      <p:sp>
        <p:nvSpPr>
          <p:cNvPr id="4" name="Content Placeholder 3"/>
          <p:cNvSpPr>
            <a:spLocks noGrp="1"/>
          </p:cNvSpPr>
          <p:nvPr>
            <p:ph sz="half" idx="2"/>
          </p:nvPr>
        </p:nvSpPr>
        <p:spPr/>
        <p:txBody>
          <a:bodyPr/>
          <a:lstStyle/>
          <a:p>
            <a:pPr marL="0" indent="0">
              <a:buNone/>
            </a:pPr>
            <a:r>
              <a:rPr lang="en-US" dirty="0" smtClean="0"/>
              <a:t>Is employee considered variable hour because you cannot determine if they are “reasonably expected” to work an average of 30 hours/week or 130 hours/month?</a:t>
            </a:r>
            <a:endParaRPr lang="en-US" dirty="0"/>
          </a:p>
        </p:txBody>
      </p:sp>
      <p:graphicFrame>
        <p:nvGraphicFramePr>
          <p:cNvPr id="6" name="Content Placeholder 5"/>
          <p:cNvGraphicFramePr>
            <a:graphicFrameLocks noGrp="1" noChangeAspect="1"/>
          </p:cNvGraphicFramePr>
          <p:nvPr>
            <p:ph sz="half" idx="1"/>
            <p:extLst>
              <p:ext uri="{D42A27DB-BD31-4B8C-83A1-F6EECF244321}">
                <p14:modId xmlns:p14="http://schemas.microsoft.com/office/powerpoint/2010/main" val="3401598050"/>
              </p:ext>
            </p:extLst>
          </p:nvPr>
        </p:nvGraphicFramePr>
        <p:xfrm>
          <a:off x="533400" y="1600200"/>
          <a:ext cx="4114799" cy="4953000"/>
        </p:xfrm>
        <a:graphic>
          <a:graphicData uri="http://schemas.openxmlformats.org/presentationml/2006/ole">
            <mc:AlternateContent xmlns:mc="http://schemas.openxmlformats.org/markup-compatibility/2006">
              <mc:Choice xmlns:v="urn:schemas-microsoft-com:vml" Requires="v">
                <p:oleObj spid="_x0000_s21520" name="Document" r:id="rId3" imgW="7788671" imgH="12264702" progId="Word.Document.12">
                  <p:embed/>
                </p:oleObj>
              </mc:Choice>
              <mc:Fallback>
                <p:oleObj name="Document" r:id="rId3" imgW="7788671" imgH="12264702" progId="Word.Document.12">
                  <p:embed/>
                  <p:pic>
                    <p:nvPicPr>
                      <p:cNvPr id="0" name=""/>
                      <p:cNvPicPr/>
                      <p:nvPr/>
                    </p:nvPicPr>
                    <p:blipFill>
                      <a:blip r:embed="rId4"/>
                      <a:stretch>
                        <a:fillRect/>
                      </a:stretch>
                    </p:blipFill>
                    <p:spPr>
                      <a:xfrm>
                        <a:off x="533400" y="1600200"/>
                        <a:ext cx="4114799" cy="4953000"/>
                      </a:xfrm>
                      <a:prstGeom prst="rect">
                        <a:avLst/>
                      </a:prstGeom>
                    </p:spPr>
                  </p:pic>
                </p:oleObj>
              </mc:Fallback>
            </mc:AlternateContent>
          </a:graphicData>
        </a:graphic>
      </p:graphicFrame>
    </p:spTree>
    <p:extLst>
      <p:ext uri="{BB962C8B-B14F-4D97-AF65-F5344CB8AC3E}">
        <p14:creationId xmlns:p14="http://schemas.microsoft.com/office/powerpoint/2010/main" val="2529820125"/>
      </p:ext>
    </p:extLst>
  </p:cSld>
  <p:clrMapOvr>
    <a:masterClrMapping/>
  </p:clrMapOvr>
  <p:transition spd="med">
    <p:fade thruBlk="1"/>
  </p:transition>
</p:sld>
</file>

<file path=ppt/theme/theme1.xml><?xml version="1.0" encoding="utf-8"?>
<a:theme xmlns:a="http://schemas.openxmlformats.org/drawingml/2006/main" name="Office Theme">
  <a:themeElements>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7_Pixel">
  <a:themeElements>
    <a:clrScheme name="Pixel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fontScheme name="Pixe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Pixel 1">
        <a:dk1>
          <a:srgbClr val="0066FF"/>
        </a:dk1>
        <a:lt1>
          <a:srgbClr val="FFFFFF"/>
        </a:lt1>
        <a:dk2>
          <a:srgbClr val="000066"/>
        </a:dk2>
        <a:lt2>
          <a:srgbClr val="FFFFFF"/>
        </a:lt2>
        <a:accent1>
          <a:srgbClr val="6699FF"/>
        </a:accent1>
        <a:accent2>
          <a:srgbClr val="3333FF"/>
        </a:accent2>
        <a:accent3>
          <a:srgbClr val="AAAAB8"/>
        </a:accent3>
        <a:accent4>
          <a:srgbClr val="DADADA"/>
        </a:accent4>
        <a:accent5>
          <a:srgbClr val="B8CAFF"/>
        </a:accent5>
        <a:accent6>
          <a:srgbClr val="2D2DE7"/>
        </a:accent6>
        <a:hlink>
          <a:srgbClr val="FFCC00"/>
        </a:hlink>
        <a:folHlink>
          <a:srgbClr val="0000CC"/>
        </a:folHlink>
      </a:clrScheme>
      <a:clrMap bg1="dk2" tx1="lt1" bg2="dk1" tx2="lt2" accent1="accent1" accent2="accent2" accent3="accent3" accent4="accent4" accent5="accent5" accent6="accent6" hlink="hlink" folHlink="folHlink"/>
    </a:extraClrScheme>
    <a:extraClrScheme>
      <a:clrScheme name="Pixel 2">
        <a:dk1>
          <a:srgbClr val="009999"/>
        </a:dk1>
        <a:lt1>
          <a:srgbClr val="FFFFFF"/>
        </a:lt1>
        <a:dk2>
          <a:srgbClr val="334B49"/>
        </a:dk2>
        <a:lt2>
          <a:srgbClr val="FFFFFF"/>
        </a:lt2>
        <a:accent1>
          <a:srgbClr val="33CCCC"/>
        </a:accent1>
        <a:accent2>
          <a:srgbClr val="008080"/>
        </a:accent2>
        <a:accent3>
          <a:srgbClr val="ADB1B1"/>
        </a:accent3>
        <a:accent4>
          <a:srgbClr val="DADADA"/>
        </a:accent4>
        <a:accent5>
          <a:srgbClr val="ADE2E2"/>
        </a:accent5>
        <a:accent6>
          <a:srgbClr val="007373"/>
        </a:accent6>
        <a:hlink>
          <a:srgbClr val="FFCC00"/>
        </a:hlink>
        <a:folHlink>
          <a:srgbClr val="006666"/>
        </a:folHlink>
      </a:clrScheme>
      <a:clrMap bg1="dk2" tx1="lt1" bg2="dk1" tx2="lt2" accent1="accent1" accent2="accent2" accent3="accent3" accent4="accent4" accent5="accent5" accent6="accent6" hlink="hlink" folHlink="folHlink"/>
    </a:extraClrScheme>
    <a:extraClrScheme>
      <a:clrScheme name="Pixel 3">
        <a:dk1>
          <a:srgbClr val="006699"/>
        </a:dk1>
        <a:lt1>
          <a:srgbClr val="FFFFFF"/>
        </a:lt1>
        <a:dk2>
          <a:srgbClr val="333399"/>
        </a:dk2>
        <a:lt2>
          <a:srgbClr val="FFFFFF"/>
        </a:lt2>
        <a:accent1>
          <a:srgbClr val="0099CC"/>
        </a:accent1>
        <a:accent2>
          <a:srgbClr val="0386AF"/>
        </a:accent2>
        <a:accent3>
          <a:srgbClr val="ADADCA"/>
        </a:accent3>
        <a:accent4>
          <a:srgbClr val="DADADA"/>
        </a:accent4>
        <a:accent5>
          <a:srgbClr val="AACAE2"/>
        </a:accent5>
        <a:accent6>
          <a:srgbClr val="02799E"/>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Pixel 4">
        <a:dk1>
          <a:srgbClr val="008080"/>
        </a:dk1>
        <a:lt1>
          <a:srgbClr val="FFFFFF"/>
        </a:lt1>
        <a:dk2>
          <a:srgbClr val="2F978D"/>
        </a:dk2>
        <a:lt2>
          <a:srgbClr val="FFFFFF"/>
        </a:lt2>
        <a:accent1>
          <a:srgbClr val="0099FF"/>
        </a:accent1>
        <a:accent2>
          <a:srgbClr val="009999"/>
        </a:accent2>
        <a:accent3>
          <a:srgbClr val="ADC9C5"/>
        </a:accent3>
        <a:accent4>
          <a:srgbClr val="DADADA"/>
        </a:accent4>
        <a:accent5>
          <a:srgbClr val="AACAFF"/>
        </a:accent5>
        <a:accent6>
          <a:srgbClr val="008A8A"/>
        </a:accent6>
        <a:hlink>
          <a:srgbClr val="FFFFCC"/>
        </a:hlink>
        <a:folHlink>
          <a:srgbClr val="70CAC6"/>
        </a:folHlink>
      </a:clrScheme>
      <a:clrMap bg1="dk2" tx1="lt1" bg2="dk1" tx2="lt2" accent1="accent1" accent2="accent2" accent3="accent3" accent4="accent4" accent5="accent5" accent6="accent6" hlink="hlink" folHlink="folHlink"/>
    </a:extraClrScheme>
    <a:extraClrScheme>
      <a:clrScheme name="Pixel 5">
        <a:dk1>
          <a:srgbClr val="822504"/>
        </a:dk1>
        <a:lt1>
          <a:srgbClr val="FFFFFF"/>
        </a:lt1>
        <a:dk2>
          <a:srgbClr val="330000"/>
        </a:dk2>
        <a:lt2>
          <a:srgbClr val="FFFFFF"/>
        </a:lt2>
        <a:accent1>
          <a:srgbClr val="FF9900"/>
        </a:accent1>
        <a:accent2>
          <a:srgbClr val="9E2A06"/>
        </a:accent2>
        <a:accent3>
          <a:srgbClr val="ADAAAA"/>
        </a:accent3>
        <a:accent4>
          <a:srgbClr val="DADADA"/>
        </a:accent4>
        <a:accent5>
          <a:srgbClr val="FFCAAA"/>
        </a:accent5>
        <a:accent6>
          <a:srgbClr val="8F2505"/>
        </a:accent6>
        <a:hlink>
          <a:srgbClr val="FF3300"/>
        </a:hlink>
        <a:folHlink>
          <a:srgbClr val="7C0704"/>
        </a:folHlink>
      </a:clrScheme>
      <a:clrMap bg1="dk2" tx1="lt1" bg2="dk1" tx2="lt2" accent1="accent1" accent2="accent2" accent3="accent3" accent4="accent4" accent5="accent5" accent6="accent6" hlink="hlink" folHlink="folHlink"/>
    </a:extraClrScheme>
    <a:extraClrScheme>
      <a:clrScheme name="Pixel 6">
        <a:dk1>
          <a:srgbClr val="336600"/>
        </a:dk1>
        <a:lt1>
          <a:srgbClr val="FFFFFF"/>
        </a:lt1>
        <a:dk2>
          <a:srgbClr val="4A7911"/>
        </a:dk2>
        <a:lt2>
          <a:srgbClr val="FFFFFF"/>
        </a:lt2>
        <a:accent1>
          <a:srgbClr val="666633"/>
        </a:accent1>
        <a:accent2>
          <a:srgbClr val="669900"/>
        </a:accent2>
        <a:accent3>
          <a:srgbClr val="B1BEAA"/>
        </a:accent3>
        <a:accent4>
          <a:srgbClr val="DADADA"/>
        </a:accent4>
        <a:accent5>
          <a:srgbClr val="B8B8AD"/>
        </a:accent5>
        <a:accent6>
          <a:srgbClr val="5C8A00"/>
        </a:accent6>
        <a:hlink>
          <a:srgbClr val="FFCC00"/>
        </a:hlink>
        <a:folHlink>
          <a:srgbClr val="99CC00"/>
        </a:folHlink>
      </a:clrScheme>
      <a:clrMap bg1="dk2" tx1="lt1" bg2="dk1" tx2="lt2" accent1="accent1" accent2="accent2" accent3="accent3" accent4="accent4" accent5="accent5" accent6="accent6" hlink="hlink" folHlink="folHlink"/>
    </a:extraClrScheme>
    <a:extraClrScheme>
      <a:clrScheme name="Pixel 7">
        <a:dk1>
          <a:srgbClr val="000000"/>
        </a:dk1>
        <a:lt1>
          <a:srgbClr val="FFFFFF"/>
        </a:lt1>
        <a:dk2>
          <a:srgbClr val="000000"/>
        </a:dk2>
        <a:lt2>
          <a:srgbClr val="CC3300"/>
        </a:lt2>
        <a:accent1>
          <a:srgbClr val="FFCC00"/>
        </a:accent1>
        <a:accent2>
          <a:srgbClr val="CC6600"/>
        </a:accent2>
        <a:accent3>
          <a:srgbClr val="FFFFFF"/>
        </a:accent3>
        <a:accent4>
          <a:srgbClr val="000000"/>
        </a:accent4>
        <a:accent5>
          <a:srgbClr val="FFE2AA"/>
        </a:accent5>
        <a:accent6>
          <a:srgbClr val="B95C00"/>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Pixel 8">
        <a:dk1>
          <a:srgbClr val="003300"/>
        </a:dk1>
        <a:lt1>
          <a:srgbClr val="FFFFFF"/>
        </a:lt1>
        <a:dk2>
          <a:srgbClr val="000000"/>
        </a:dk2>
        <a:lt2>
          <a:srgbClr val="336600"/>
        </a:lt2>
        <a:accent1>
          <a:srgbClr val="CCCC00"/>
        </a:accent1>
        <a:accent2>
          <a:srgbClr val="669900"/>
        </a:accent2>
        <a:accent3>
          <a:srgbClr val="FFFFFF"/>
        </a:accent3>
        <a:accent4>
          <a:srgbClr val="002A00"/>
        </a:accent4>
        <a:accent5>
          <a:srgbClr val="E2E2AA"/>
        </a:accent5>
        <a:accent6>
          <a:srgbClr val="5C8A00"/>
        </a:accent6>
        <a:hlink>
          <a:srgbClr val="333300"/>
        </a:hlink>
        <a:folHlink>
          <a:srgbClr val="99CC00"/>
        </a:folHlink>
      </a:clrScheme>
      <a:clrMap bg1="lt1" tx1="dk1" bg2="lt2" tx2="dk2" accent1="accent1" accent2="accent2" accent3="accent3" accent4="accent4" accent5="accent5" accent6="accent6" hlink="hlink" folHlink="folHlink"/>
    </a:extraClrScheme>
    <a:extraClrScheme>
      <a:clrScheme name="Pixel 9">
        <a:dk1>
          <a:srgbClr val="000000"/>
        </a:dk1>
        <a:lt1>
          <a:srgbClr val="FFFFFF"/>
        </a:lt1>
        <a:dk2>
          <a:srgbClr val="000000"/>
        </a:dk2>
        <a:lt2>
          <a:srgbClr val="440044"/>
        </a:lt2>
        <a:accent1>
          <a:srgbClr val="FFCCCC"/>
        </a:accent1>
        <a:accent2>
          <a:srgbClr val="790571"/>
        </a:accent2>
        <a:accent3>
          <a:srgbClr val="FFFFFF"/>
        </a:accent3>
        <a:accent4>
          <a:srgbClr val="000000"/>
        </a:accent4>
        <a:accent5>
          <a:srgbClr val="FFE2E2"/>
        </a:accent5>
        <a:accent6>
          <a:srgbClr val="6D0466"/>
        </a:accent6>
        <a:hlink>
          <a:srgbClr val="993366"/>
        </a:hlink>
        <a:folHlink>
          <a:srgbClr val="9F839F"/>
        </a:folHlink>
      </a:clrScheme>
      <a:clrMap bg1="lt1" tx1="dk1" bg2="lt2" tx2="dk2" accent1="accent1" accent2="accent2" accent3="accent3" accent4="accent4" accent5="accent5" accent6="accent6" hlink="hlink" folHlink="folHlink"/>
    </a:extraClrScheme>
    <a:extraClrScheme>
      <a:clrScheme name="Pixel 10">
        <a:dk1>
          <a:srgbClr val="000000"/>
        </a:dk1>
        <a:lt1>
          <a:srgbClr val="FFFFFF"/>
        </a:lt1>
        <a:dk2>
          <a:srgbClr val="000000"/>
        </a:dk2>
        <a:lt2>
          <a:srgbClr val="FF9900"/>
        </a:lt2>
        <a:accent1>
          <a:srgbClr val="FFCC99"/>
        </a:accent1>
        <a:accent2>
          <a:srgbClr val="FBA313"/>
        </a:accent2>
        <a:accent3>
          <a:srgbClr val="FFFFFF"/>
        </a:accent3>
        <a:accent4>
          <a:srgbClr val="000000"/>
        </a:accent4>
        <a:accent5>
          <a:srgbClr val="FFE2CA"/>
        </a:accent5>
        <a:accent6>
          <a:srgbClr val="E39310"/>
        </a:accent6>
        <a:hlink>
          <a:srgbClr val="CC3300"/>
        </a:hlink>
        <a:folHlink>
          <a:srgbClr val="FCC66E"/>
        </a:folHlink>
      </a:clrScheme>
      <a:clrMap bg1="lt1" tx1="dk1" bg2="lt2" tx2="dk2" accent1="accent1" accent2="accent2" accent3="accent3" accent4="accent4" accent5="accent5" accent6="accent6" hlink="hlink" folHlink="folHlink"/>
    </a:extraClrScheme>
    <a:extraClrScheme>
      <a:clrScheme name="Pixel 11">
        <a:dk1>
          <a:srgbClr val="000000"/>
        </a:dk1>
        <a:lt1>
          <a:srgbClr val="FFFFFF"/>
        </a:lt1>
        <a:dk2>
          <a:srgbClr val="000000"/>
        </a:dk2>
        <a:lt2>
          <a:srgbClr val="779F92"/>
        </a:lt2>
        <a:accent1>
          <a:srgbClr val="33CCCC"/>
        </a:accent1>
        <a:accent2>
          <a:srgbClr val="9DC2D7"/>
        </a:accent2>
        <a:accent3>
          <a:srgbClr val="FFFFFF"/>
        </a:accent3>
        <a:accent4>
          <a:srgbClr val="000000"/>
        </a:accent4>
        <a:accent5>
          <a:srgbClr val="ADE2E2"/>
        </a:accent5>
        <a:accent6>
          <a:srgbClr val="8EB0C3"/>
        </a:accent6>
        <a:hlink>
          <a:srgbClr val="006666"/>
        </a:hlink>
        <a:folHlink>
          <a:srgbClr val="CCCCFF"/>
        </a:folHlink>
      </a:clrScheme>
      <a:clrMap bg1="lt1" tx1="dk1" bg2="lt2" tx2="dk2" accent1="accent1" accent2="accent2" accent3="accent3" accent4="accent4" accent5="accent5" accent6="accent6" hlink="hlink" folHlink="folHlink"/>
    </a:extraClrScheme>
    <a:extraClrScheme>
      <a:clrScheme name="Pixel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8_Pixel">
  <a:themeElements>
    <a:clrScheme name="Pixel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fontScheme name="Pixe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Pixel 1">
        <a:dk1>
          <a:srgbClr val="0066FF"/>
        </a:dk1>
        <a:lt1>
          <a:srgbClr val="FFFFFF"/>
        </a:lt1>
        <a:dk2>
          <a:srgbClr val="000066"/>
        </a:dk2>
        <a:lt2>
          <a:srgbClr val="FFFFFF"/>
        </a:lt2>
        <a:accent1>
          <a:srgbClr val="6699FF"/>
        </a:accent1>
        <a:accent2>
          <a:srgbClr val="3333FF"/>
        </a:accent2>
        <a:accent3>
          <a:srgbClr val="AAAAB8"/>
        </a:accent3>
        <a:accent4>
          <a:srgbClr val="DADADA"/>
        </a:accent4>
        <a:accent5>
          <a:srgbClr val="B8CAFF"/>
        </a:accent5>
        <a:accent6>
          <a:srgbClr val="2D2DE7"/>
        </a:accent6>
        <a:hlink>
          <a:srgbClr val="FFCC00"/>
        </a:hlink>
        <a:folHlink>
          <a:srgbClr val="0000CC"/>
        </a:folHlink>
      </a:clrScheme>
      <a:clrMap bg1="dk2" tx1="lt1" bg2="dk1" tx2="lt2" accent1="accent1" accent2="accent2" accent3="accent3" accent4="accent4" accent5="accent5" accent6="accent6" hlink="hlink" folHlink="folHlink"/>
    </a:extraClrScheme>
    <a:extraClrScheme>
      <a:clrScheme name="Pixel 2">
        <a:dk1>
          <a:srgbClr val="009999"/>
        </a:dk1>
        <a:lt1>
          <a:srgbClr val="FFFFFF"/>
        </a:lt1>
        <a:dk2>
          <a:srgbClr val="334B49"/>
        </a:dk2>
        <a:lt2>
          <a:srgbClr val="FFFFFF"/>
        </a:lt2>
        <a:accent1>
          <a:srgbClr val="33CCCC"/>
        </a:accent1>
        <a:accent2>
          <a:srgbClr val="008080"/>
        </a:accent2>
        <a:accent3>
          <a:srgbClr val="ADB1B1"/>
        </a:accent3>
        <a:accent4>
          <a:srgbClr val="DADADA"/>
        </a:accent4>
        <a:accent5>
          <a:srgbClr val="ADE2E2"/>
        </a:accent5>
        <a:accent6>
          <a:srgbClr val="007373"/>
        </a:accent6>
        <a:hlink>
          <a:srgbClr val="FFCC00"/>
        </a:hlink>
        <a:folHlink>
          <a:srgbClr val="006666"/>
        </a:folHlink>
      </a:clrScheme>
      <a:clrMap bg1="dk2" tx1="lt1" bg2="dk1" tx2="lt2" accent1="accent1" accent2="accent2" accent3="accent3" accent4="accent4" accent5="accent5" accent6="accent6" hlink="hlink" folHlink="folHlink"/>
    </a:extraClrScheme>
    <a:extraClrScheme>
      <a:clrScheme name="Pixel 3">
        <a:dk1>
          <a:srgbClr val="006699"/>
        </a:dk1>
        <a:lt1>
          <a:srgbClr val="FFFFFF"/>
        </a:lt1>
        <a:dk2>
          <a:srgbClr val="333399"/>
        </a:dk2>
        <a:lt2>
          <a:srgbClr val="FFFFFF"/>
        </a:lt2>
        <a:accent1>
          <a:srgbClr val="0099CC"/>
        </a:accent1>
        <a:accent2>
          <a:srgbClr val="0386AF"/>
        </a:accent2>
        <a:accent3>
          <a:srgbClr val="ADADCA"/>
        </a:accent3>
        <a:accent4>
          <a:srgbClr val="DADADA"/>
        </a:accent4>
        <a:accent5>
          <a:srgbClr val="AACAE2"/>
        </a:accent5>
        <a:accent6>
          <a:srgbClr val="02799E"/>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Pixel 4">
        <a:dk1>
          <a:srgbClr val="008080"/>
        </a:dk1>
        <a:lt1>
          <a:srgbClr val="FFFFFF"/>
        </a:lt1>
        <a:dk2>
          <a:srgbClr val="2F978D"/>
        </a:dk2>
        <a:lt2>
          <a:srgbClr val="FFFFFF"/>
        </a:lt2>
        <a:accent1>
          <a:srgbClr val="0099FF"/>
        </a:accent1>
        <a:accent2>
          <a:srgbClr val="009999"/>
        </a:accent2>
        <a:accent3>
          <a:srgbClr val="ADC9C5"/>
        </a:accent3>
        <a:accent4>
          <a:srgbClr val="DADADA"/>
        </a:accent4>
        <a:accent5>
          <a:srgbClr val="AACAFF"/>
        </a:accent5>
        <a:accent6>
          <a:srgbClr val="008A8A"/>
        </a:accent6>
        <a:hlink>
          <a:srgbClr val="FFFFCC"/>
        </a:hlink>
        <a:folHlink>
          <a:srgbClr val="70CAC6"/>
        </a:folHlink>
      </a:clrScheme>
      <a:clrMap bg1="dk2" tx1="lt1" bg2="dk1" tx2="lt2" accent1="accent1" accent2="accent2" accent3="accent3" accent4="accent4" accent5="accent5" accent6="accent6" hlink="hlink" folHlink="folHlink"/>
    </a:extraClrScheme>
    <a:extraClrScheme>
      <a:clrScheme name="Pixel 5">
        <a:dk1>
          <a:srgbClr val="822504"/>
        </a:dk1>
        <a:lt1>
          <a:srgbClr val="FFFFFF"/>
        </a:lt1>
        <a:dk2>
          <a:srgbClr val="330000"/>
        </a:dk2>
        <a:lt2>
          <a:srgbClr val="FFFFFF"/>
        </a:lt2>
        <a:accent1>
          <a:srgbClr val="FF9900"/>
        </a:accent1>
        <a:accent2>
          <a:srgbClr val="9E2A06"/>
        </a:accent2>
        <a:accent3>
          <a:srgbClr val="ADAAAA"/>
        </a:accent3>
        <a:accent4>
          <a:srgbClr val="DADADA"/>
        </a:accent4>
        <a:accent5>
          <a:srgbClr val="FFCAAA"/>
        </a:accent5>
        <a:accent6>
          <a:srgbClr val="8F2505"/>
        </a:accent6>
        <a:hlink>
          <a:srgbClr val="FF3300"/>
        </a:hlink>
        <a:folHlink>
          <a:srgbClr val="7C0704"/>
        </a:folHlink>
      </a:clrScheme>
      <a:clrMap bg1="dk2" tx1="lt1" bg2="dk1" tx2="lt2" accent1="accent1" accent2="accent2" accent3="accent3" accent4="accent4" accent5="accent5" accent6="accent6" hlink="hlink" folHlink="folHlink"/>
    </a:extraClrScheme>
    <a:extraClrScheme>
      <a:clrScheme name="Pixel 6">
        <a:dk1>
          <a:srgbClr val="336600"/>
        </a:dk1>
        <a:lt1>
          <a:srgbClr val="FFFFFF"/>
        </a:lt1>
        <a:dk2>
          <a:srgbClr val="4A7911"/>
        </a:dk2>
        <a:lt2>
          <a:srgbClr val="FFFFFF"/>
        </a:lt2>
        <a:accent1>
          <a:srgbClr val="666633"/>
        </a:accent1>
        <a:accent2>
          <a:srgbClr val="669900"/>
        </a:accent2>
        <a:accent3>
          <a:srgbClr val="B1BEAA"/>
        </a:accent3>
        <a:accent4>
          <a:srgbClr val="DADADA"/>
        </a:accent4>
        <a:accent5>
          <a:srgbClr val="B8B8AD"/>
        </a:accent5>
        <a:accent6>
          <a:srgbClr val="5C8A00"/>
        </a:accent6>
        <a:hlink>
          <a:srgbClr val="FFCC00"/>
        </a:hlink>
        <a:folHlink>
          <a:srgbClr val="99CC00"/>
        </a:folHlink>
      </a:clrScheme>
      <a:clrMap bg1="dk2" tx1="lt1" bg2="dk1" tx2="lt2" accent1="accent1" accent2="accent2" accent3="accent3" accent4="accent4" accent5="accent5" accent6="accent6" hlink="hlink" folHlink="folHlink"/>
    </a:extraClrScheme>
    <a:extraClrScheme>
      <a:clrScheme name="Pixel 7">
        <a:dk1>
          <a:srgbClr val="000000"/>
        </a:dk1>
        <a:lt1>
          <a:srgbClr val="FFFFFF"/>
        </a:lt1>
        <a:dk2>
          <a:srgbClr val="000000"/>
        </a:dk2>
        <a:lt2>
          <a:srgbClr val="CC3300"/>
        </a:lt2>
        <a:accent1>
          <a:srgbClr val="FFCC00"/>
        </a:accent1>
        <a:accent2>
          <a:srgbClr val="CC6600"/>
        </a:accent2>
        <a:accent3>
          <a:srgbClr val="FFFFFF"/>
        </a:accent3>
        <a:accent4>
          <a:srgbClr val="000000"/>
        </a:accent4>
        <a:accent5>
          <a:srgbClr val="FFE2AA"/>
        </a:accent5>
        <a:accent6>
          <a:srgbClr val="B95C00"/>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Pixel 8">
        <a:dk1>
          <a:srgbClr val="003300"/>
        </a:dk1>
        <a:lt1>
          <a:srgbClr val="FFFFFF"/>
        </a:lt1>
        <a:dk2>
          <a:srgbClr val="000000"/>
        </a:dk2>
        <a:lt2>
          <a:srgbClr val="336600"/>
        </a:lt2>
        <a:accent1>
          <a:srgbClr val="CCCC00"/>
        </a:accent1>
        <a:accent2>
          <a:srgbClr val="669900"/>
        </a:accent2>
        <a:accent3>
          <a:srgbClr val="FFFFFF"/>
        </a:accent3>
        <a:accent4>
          <a:srgbClr val="002A00"/>
        </a:accent4>
        <a:accent5>
          <a:srgbClr val="E2E2AA"/>
        </a:accent5>
        <a:accent6>
          <a:srgbClr val="5C8A00"/>
        </a:accent6>
        <a:hlink>
          <a:srgbClr val="333300"/>
        </a:hlink>
        <a:folHlink>
          <a:srgbClr val="99CC00"/>
        </a:folHlink>
      </a:clrScheme>
      <a:clrMap bg1="lt1" tx1="dk1" bg2="lt2" tx2="dk2" accent1="accent1" accent2="accent2" accent3="accent3" accent4="accent4" accent5="accent5" accent6="accent6" hlink="hlink" folHlink="folHlink"/>
    </a:extraClrScheme>
    <a:extraClrScheme>
      <a:clrScheme name="Pixel 9">
        <a:dk1>
          <a:srgbClr val="000000"/>
        </a:dk1>
        <a:lt1>
          <a:srgbClr val="FFFFFF"/>
        </a:lt1>
        <a:dk2>
          <a:srgbClr val="000000"/>
        </a:dk2>
        <a:lt2>
          <a:srgbClr val="440044"/>
        </a:lt2>
        <a:accent1>
          <a:srgbClr val="FFCCCC"/>
        </a:accent1>
        <a:accent2>
          <a:srgbClr val="790571"/>
        </a:accent2>
        <a:accent3>
          <a:srgbClr val="FFFFFF"/>
        </a:accent3>
        <a:accent4>
          <a:srgbClr val="000000"/>
        </a:accent4>
        <a:accent5>
          <a:srgbClr val="FFE2E2"/>
        </a:accent5>
        <a:accent6>
          <a:srgbClr val="6D0466"/>
        </a:accent6>
        <a:hlink>
          <a:srgbClr val="993366"/>
        </a:hlink>
        <a:folHlink>
          <a:srgbClr val="9F839F"/>
        </a:folHlink>
      </a:clrScheme>
      <a:clrMap bg1="lt1" tx1="dk1" bg2="lt2" tx2="dk2" accent1="accent1" accent2="accent2" accent3="accent3" accent4="accent4" accent5="accent5" accent6="accent6" hlink="hlink" folHlink="folHlink"/>
    </a:extraClrScheme>
    <a:extraClrScheme>
      <a:clrScheme name="Pixel 10">
        <a:dk1>
          <a:srgbClr val="000000"/>
        </a:dk1>
        <a:lt1>
          <a:srgbClr val="FFFFFF"/>
        </a:lt1>
        <a:dk2>
          <a:srgbClr val="000000"/>
        </a:dk2>
        <a:lt2>
          <a:srgbClr val="FF9900"/>
        </a:lt2>
        <a:accent1>
          <a:srgbClr val="FFCC99"/>
        </a:accent1>
        <a:accent2>
          <a:srgbClr val="FBA313"/>
        </a:accent2>
        <a:accent3>
          <a:srgbClr val="FFFFFF"/>
        </a:accent3>
        <a:accent4>
          <a:srgbClr val="000000"/>
        </a:accent4>
        <a:accent5>
          <a:srgbClr val="FFE2CA"/>
        </a:accent5>
        <a:accent6>
          <a:srgbClr val="E39310"/>
        </a:accent6>
        <a:hlink>
          <a:srgbClr val="CC3300"/>
        </a:hlink>
        <a:folHlink>
          <a:srgbClr val="FCC66E"/>
        </a:folHlink>
      </a:clrScheme>
      <a:clrMap bg1="lt1" tx1="dk1" bg2="lt2" tx2="dk2" accent1="accent1" accent2="accent2" accent3="accent3" accent4="accent4" accent5="accent5" accent6="accent6" hlink="hlink" folHlink="folHlink"/>
    </a:extraClrScheme>
    <a:extraClrScheme>
      <a:clrScheme name="Pixel 11">
        <a:dk1>
          <a:srgbClr val="000000"/>
        </a:dk1>
        <a:lt1>
          <a:srgbClr val="FFFFFF"/>
        </a:lt1>
        <a:dk2>
          <a:srgbClr val="000000"/>
        </a:dk2>
        <a:lt2>
          <a:srgbClr val="779F92"/>
        </a:lt2>
        <a:accent1>
          <a:srgbClr val="33CCCC"/>
        </a:accent1>
        <a:accent2>
          <a:srgbClr val="9DC2D7"/>
        </a:accent2>
        <a:accent3>
          <a:srgbClr val="FFFFFF"/>
        </a:accent3>
        <a:accent4>
          <a:srgbClr val="000000"/>
        </a:accent4>
        <a:accent5>
          <a:srgbClr val="ADE2E2"/>
        </a:accent5>
        <a:accent6>
          <a:srgbClr val="8EB0C3"/>
        </a:accent6>
        <a:hlink>
          <a:srgbClr val="006666"/>
        </a:hlink>
        <a:folHlink>
          <a:srgbClr val="CCCCFF"/>
        </a:folHlink>
      </a:clrScheme>
      <a:clrMap bg1="lt1" tx1="dk1" bg2="lt2" tx2="dk2" accent1="accent1" accent2="accent2" accent3="accent3" accent4="accent4" accent5="accent5" accent6="accent6" hlink="hlink" folHlink="folHlink"/>
    </a:extraClrScheme>
    <a:extraClrScheme>
      <a:clrScheme name="Pixel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3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4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5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6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7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Office Theme">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w="19050"/>
        <a:effectLst>
          <a:outerShdw blurRad="63500" dist="25400" dir="5400000" rotWithShape="0">
            <a:srgbClr val="000000">
              <a:alpha val="43137"/>
            </a:srgbClr>
          </a:outerShdw>
          <a:reflection blurRad="6350" stA="50000" endA="300" endPos="38500" dist="50800" dir="5400000" sy="-100000" algn="bl" rotWithShape="0"/>
        </a:effectLst>
      </a:spPr>
      <a:bodyPr lIns="91418" tIns="45709" rIns="91418" bIns="45709" rtlCol="0" anchor="ctr"/>
      <a:lstStyle>
        <a:defPPr algn="ctr">
          <a:defRPr b="1" dirty="0" smtClean="0"/>
        </a:defPPr>
      </a:lstStyle>
      <a:style>
        <a:lnRef idx="1">
          <a:schemeClr val="accent6"/>
        </a:lnRef>
        <a:fillRef idx="3">
          <a:schemeClr val="accent6"/>
        </a:fillRef>
        <a:effectRef idx="2">
          <a:schemeClr val="accent6"/>
        </a:effectRef>
        <a:fontRef idx="minor">
          <a:schemeClr val="lt1"/>
        </a:fontRef>
      </a:style>
    </a:spDef>
  </a:objectDefaults>
  <a:extraClrSchemeLst/>
</a:theme>
</file>

<file path=ppt/theme/theme20.xml><?xml version="1.0" encoding="utf-8"?>
<a:theme xmlns:a="http://schemas.openxmlformats.org/drawingml/2006/main" name="8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9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0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1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2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3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4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5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6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7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Pixel">
  <a:themeElements>
    <a:clrScheme name="Pixel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fontScheme name="Pixe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Pixel 1">
        <a:dk1>
          <a:srgbClr val="0066FF"/>
        </a:dk1>
        <a:lt1>
          <a:srgbClr val="FFFFFF"/>
        </a:lt1>
        <a:dk2>
          <a:srgbClr val="000066"/>
        </a:dk2>
        <a:lt2>
          <a:srgbClr val="FFFFFF"/>
        </a:lt2>
        <a:accent1>
          <a:srgbClr val="6699FF"/>
        </a:accent1>
        <a:accent2>
          <a:srgbClr val="3333FF"/>
        </a:accent2>
        <a:accent3>
          <a:srgbClr val="AAAAB8"/>
        </a:accent3>
        <a:accent4>
          <a:srgbClr val="DADADA"/>
        </a:accent4>
        <a:accent5>
          <a:srgbClr val="B8CAFF"/>
        </a:accent5>
        <a:accent6>
          <a:srgbClr val="2D2DE7"/>
        </a:accent6>
        <a:hlink>
          <a:srgbClr val="FFCC00"/>
        </a:hlink>
        <a:folHlink>
          <a:srgbClr val="0000CC"/>
        </a:folHlink>
      </a:clrScheme>
      <a:clrMap bg1="dk2" tx1="lt1" bg2="dk1" tx2="lt2" accent1="accent1" accent2="accent2" accent3="accent3" accent4="accent4" accent5="accent5" accent6="accent6" hlink="hlink" folHlink="folHlink"/>
    </a:extraClrScheme>
    <a:extraClrScheme>
      <a:clrScheme name="Pixel 2">
        <a:dk1>
          <a:srgbClr val="009999"/>
        </a:dk1>
        <a:lt1>
          <a:srgbClr val="FFFFFF"/>
        </a:lt1>
        <a:dk2>
          <a:srgbClr val="334B49"/>
        </a:dk2>
        <a:lt2>
          <a:srgbClr val="FFFFFF"/>
        </a:lt2>
        <a:accent1>
          <a:srgbClr val="33CCCC"/>
        </a:accent1>
        <a:accent2>
          <a:srgbClr val="008080"/>
        </a:accent2>
        <a:accent3>
          <a:srgbClr val="ADB1B1"/>
        </a:accent3>
        <a:accent4>
          <a:srgbClr val="DADADA"/>
        </a:accent4>
        <a:accent5>
          <a:srgbClr val="ADE2E2"/>
        </a:accent5>
        <a:accent6>
          <a:srgbClr val="007373"/>
        </a:accent6>
        <a:hlink>
          <a:srgbClr val="FFCC00"/>
        </a:hlink>
        <a:folHlink>
          <a:srgbClr val="006666"/>
        </a:folHlink>
      </a:clrScheme>
      <a:clrMap bg1="dk2" tx1="lt1" bg2="dk1" tx2="lt2" accent1="accent1" accent2="accent2" accent3="accent3" accent4="accent4" accent5="accent5" accent6="accent6" hlink="hlink" folHlink="folHlink"/>
    </a:extraClrScheme>
    <a:extraClrScheme>
      <a:clrScheme name="Pixel 3">
        <a:dk1>
          <a:srgbClr val="006699"/>
        </a:dk1>
        <a:lt1>
          <a:srgbClr val="FFFFFF"/>
        </a:lt1>
        <a:dk2>
          <a:srgbClr val="333399"/>
        </a:dk2>
        <a:lt2>
          <a:srgbClr val="FFFFFF"/>
        </a:lt2>
        <a:accent1>
          <a:srgbClr val="0099CC"/>
        </a:accent1>
        <a:accent2>
          <a:srgbClr val="0386AF"/>
        </a:accent2>
        <a:accent3>
          <a:srgbClr val="ADADCA"/>
        </a:accent3>
        <a:accent4>
          <a:srgbClr val="DADADA"/>
        </a:accent4>
        <a:accent5>
          <a:srgbClr val="AACAE2"/>
        </a:accent5>
        <a:accent6>
          <a:srgbClr val="02799E"/>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Pixel 4">
        <a:dk1>
          <a:srgbClr val="008080"/>
        </a:dk1>
        <a:lt1>
          <a:srgbClr val="FFFFFF"/>
        </a:lt1>
        <a:dk2>
          <a:srgbClr val="2F978D"/>
        </a:dk2>
        <a:lt2>
          <a:srgbClr val="FFFFFF"/>
        </a:lt2>
        <a:accent1>
          <a:srgbClr val="0099FF"/>
        </a:accent1>
        <a:accent2>
          <a:srgbClr val="009999"/>
        </a:accent2>
        <a:accent3>
          <a:srgbClr val="ADC9C5"/>
        </a:accent3>
        <a:accent4>
          <a:srgbClr val="DADADA"/>
        </a:accent4>
        <a:accent5>
          <a:srgbClr val="AACAFF"/>
        </a:accent5>
        <a:accent6>
          <a:srgbClr val="008A8A"/>
        </a:accent6>
        <a:hlink>
          <a:srgbClr val="FFFFCC"/>
        </a:hlink>
        <a:folHlink>
          <a:srgbClr val="70CAC6"/>
        </a:folHlink>
      </a:clrScheme>
      <a:clrMap bg1="dk2" tx1="lt1" bg2="dk1" tx2="lt2" accent1="accent1" accent2="accent2" accent3="accent3" accent4="accent4" accent5="accent5" accent6="accent6" hlink="hlink" folHlink="folHlink"/>
    </a:extraClrScheme>
    <a:extraClrScheme>
      <a:clrScheme name="Pixel 5">
        <a:dk1>
          <a:srgbClr val="822504"/>
        </a:dk1>
        <a:lt1>
          <a:srgbClr val="FFFFFF"/>
        </a:lt1>
        <a:dk2>
          <a:srgbClr val="330000"/>
        </a:dk2>
        <a:lt2>
          <a:srgbClr val="FFFFFF"/>
        </a:lt2>
        <a:accent1>
          <a:srgbClr val="FF9900"/>
        </a:accent1>
        <a:accent2>
          <a:srgbClr val="9E2A06"/>
        </a:accent2>
        <a:accent3>
          <a:srgbClr val="ADAAAA"/>
        </a:accent3>
        <a:accent4>
          <a:srgbClr val="DADADA"/>
        </a:accent4>
        <a:accent5>
          <a:srgbClr val="FFCAAA"/>
        </a:accent5>
        <a:accent6>
          <a:srgbClr val="8F2505"/>
        </a:accent6>
        <a:hlink>
          <a:srgbClr val="FF3300"/>
        </a:hlink>
        <a:folHlink>
          <a:srgbClr val="7C0704"/>
        </a:folHlink>
      </a:clrScheme>
      <a:clrMap bg1="dk2" tx1="lt1" bg2="dk1" tx2="lt2" accent1="accent1" accent2="accent2" accent3="accent3" accent4="accent4" accent5="accent5" accent6="accent6" hlink="hlink" folHlink="folHlink"/>
    </a:extraClrScheme>
    <a:extraClrScheme>
      <a:clrScheme name="Pixel 6">
        <a:dk1>
          <a:srgbClr val="336600"/>
        </a:dk1>
        <a:lt1>
          <a:srgbClr val="FFFFFF"/>
        </a:lt1>
        <a:dk2>
          <a:srgbClr val="4A7911"/>
        </a:dk2>
        <a:lt2>
          <a:srgbClr val="FFFFFF"/>
        </a:lt2>
        <a:accent1>
          <a:srgbClr val="666633"/>
        </a:accent1>
        <a:accent2>
          <a:srgbClr val="669900"/>
        </a:accent2>
        <a:accent3>
          <a:srgbClr val="B1BEAA"/>
        </a:accent3>
        <a:accent4>
          <a:srgbClr val="DADADA"/>
        </a:accent4>
        <a:accent5>
          <a:srgbClr val="B8B8AD"/>
        </a:accent5>
        <a:accent6>
          <a:srgbClr val="5C8A00"/>
        </a:accent6>
        <a:hlink>
          <a:srgbClr val="FFCC00"/>
        </a:hlink>
        <a:folHlink>
          <a:srgbClr val="99CC00"/>
        </a:folHlink>
      </a:clrScheme>
      <a:clrMap bg1="dk2" tx1="lt1" bg2="dk1" tx2="lt2" accent1="accent1" accent2="accent2" accent3="accent3" accent4="accent4" accent5="accent5" accent6="accent6" hlink="hlink" folHlink="folHlink"/>
    </a:extraClrScheme>
    <a:extraClrScheme>
      <a:clrScheme name="Pixel 7">
        <a:dk1>
          <a:srgbClr val="000000"/>
        </a:dk1>
        <a:lt1>
          <a:srgbClr val="FFFFFF"/>
        </a:lt1>
        <a:dk2>
          <a:srgbClr val="000000"/>
        </a:dk2>
        <a:lt2>
          <a:srgbClr val="CC3300"/>
        </a:lt2>
        <a:accent1>
          <a:srgbClr val="FFCC00"/>
        </a:accent1>
        <a:accent2>
          <a:srgbClr val="CC6600"/>
        </a:accent2>
        <a:accent3>
          <a:srgbClr val="FFFFFF"/>
        </a:accent3>
        <a:accent4>
          <a:srgbClr val="000000"/>
        </a:accent4>
        <a:accent5>
          <a:srgbClr val="FFE2AA"/>
        </a:accent5>
        <a:accent6>
          <a:srgbClr val="B95C00"/>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Pixel 8">
        <a:dk1>
          <a:srgbClr val="003300"/>
        </a:dk1>
        <a:lt1>
          <a:srgbClr val="FFFFFF"/>
        </a:lt1>
        <a:dk2>
          <a:srgbClr val="000000"/>
        </a:dk2>
        <a:lt2>
          <a:srgbClr val="336600"/>
        </a:lt2>
        <a:accent1>
          <a:srgbClr val="CCCC00"/>
        </a:accent1>
        <a:accent2>
          <a:srgbClr val="669900"/>
        </a:accent2>
        <a:accent3>
          <a:srgbClr val="FFFFFF"/>
        </a:accent3>
        <a:accent4>
          <a:srgbClr val="002A00"/>
        </a:accent4>
        <a:accent5>
          <a:srgbClr val="E2E2AA"/>
        </a:accent5>
        <a:accent6>
          <a:srgbClr val="5C8A00"/>
        </a:accent6>
        <a:hlink>
          <a:srgbClr val="333300"/>
        </a:hlink>
        <a:folHlink>
          <a:srgbClr val="99CC00"/>
        </a:folHlink>
      </a:clrScheme>
      <a:clrMap bg1="lt1" tx1="dk1" bg2="lt2" tx2="dk2" accent1="accent1" accent2="accent2" accent3="accent3" accent4="accent4" accent5="accent5" accent6="accent6" hlink="hlink" folHlink="folHlink"/>
    </a:extraClrScheme>
    <a:extraClrScheme>
      <a:clrScheme name="Pixel 9">
        <a:dk1>
          <a:srgbClr val="000000"/>
        </a:dk1>
        <a:lt1>
          <a:srgbClr val="FFFFFF"/>
        </a:lt1>
        <a:dk2>
          <a:srgbClr val="000000"/>
        </a:dk2>
        <a:lt2>
          <a:srgbClr val="440044"/>
        </a:lt2>
        <a:accent1>
          <a:srgbClr val="FFCCCC"/>
        </a:accent1>
        <a:accent2>
          <a:srgbClr val="790571"/>
        </a:accent2>
        <a:accent3>
          <a:srgbClr val="FFFFFF"/>
        </a:accent3>
        <a:accent4>
          <a:srgbClr val="000000"/>
        </a:accent4>
        <a:accent5>
          <a:srgbClr val="FFE2E2"/>
        </a:accent5>
        <a:accent6>
          <a:srgbClr val="6D0466"/>
        </a:accent6>
        <a:hlink>
          <a:srgbClr val="993366"/>
        </a:hlink>
        <a:folHlink>
          <a:srgbClr val="9F839F"/>
        </a:folHlink>
      </a:clrScheme>
      <a:clrMap bg1="lt1" tx1="dk1" bg2="lt2" tx2="dk2" accent1="accent1" accent2="accent2" accent3="accent3" accent4="accent4" accent5="accent5" accent6="accent6" hlink="hlink" folHlink="folHlink"/>
    </a:extraClrScheme>
    <a:extraClrScheme>
      <a:clrScheme name="Pixel 10">
        <a:dk1>
          <a:srgbClr val="000000"/>
        </a:dk1>
        <a:lt1>
          <a:srgbClr val="FFFFFF"/>
        </a:lt1>
        <a:dk2>
          <a:srgbClr val="000000"/>
        </a:dk2>
        <a:lt2>
          <a:srgbClr val="FF9900"/>
        </a:lt2>
        <a:accent1>
          <a:srgbClr val="FFCC99"/>
        </a:accent1>
        <a:accent2>
          <a:srgbClr val="FBA313"/>
        </a:accent2>
        <a:accent3>
          <a:srgbClr val="FFFFFF"/>
        </a:accent3>
        <a:accent4>
          <a:srgbClr val="000000"/>
        </a:accent4>
        <a:accent5>
          <a:srgbClr val="FFE2CA"/>
        </a:accent5>
        <a:accent6>
          <a:srgbClr val="E39310"/>
        </a:accent6>
        <a:hlink>
          <a:srgbClr val="CC3300"/>
        </a:hlink>
        <a:folHlink>
          <a:srgbClr val="FCC66E"/>
        </a:folHlink>
      </a:clrScheme>
      <a:clrMap bg1="lt1" tx1="dk1" bg2="lt2" tx2="dk2" accent1="accent1" accent2="accent2" accent3="accent3" accent4="accent4" accent5="accent5" accent6="accent6" hlink="hlink" folHlink="folHlink"/>
    </a:extraClrScheme>
    <a:extraClrScheme>
      <a:clrScheme name="Pixel 11">
        <a:dk1>
          <a:srgbClr val="000000"/>
        </a:dk1>
        <a:lt1>
          <a:srgbClr val="FFFFFF"/>
        </a:lt1>
        <a:dk2>
          <a:srgbClr val="000000"/>
        </a:dk2>
        <a:lt2>
          <a:srgbClr val="779F92"/>
        </a:lt2>
        <a:accent1>
          <a:srgbClr val="33CCCC"/>
        </a:accent1>
        <a:accent2>
          <a:srgbClr val="9DC2D7"/>
        </a:accent2>
        <a:accent3>
          <a:srgbClr val="FFFFFF"/>
        </a:accent3>
        <a:accent4>
          <a:srgbClr val="000000"/>
        </a:accent4>
        <a:accent5>
          <a:srgbClr val="ADE2E2"/>
        </a:accent5>
        <a:accent6>
          <a:srgbClr val="8EB0C3"/>
        </a:accent6>
        <a:hlink>
          <a:srgbClr val="006666"/>
        </a:hlink>
        <a:folHlink>
          <a:srgbClr val="CCCCFF"/>
        </a:folHlink>
      </a:clrScheme>
      <a:clrMap bg1="lt1" tx1="dk1" bg2="lt2" tx2="dk2" accent1="accent1" accent2="accent2" accent3="accent3" accent4="accent4" accent5="accent5" accent6="accent6" hlink="hlink" folHlink="folHlink"/>
    </a:extraClrScheme>
    <a:extraClrScheme>
      <a:clrScheme name="Pixel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8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9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0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1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2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23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4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25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26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27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Pixel">
  <a:themeElements>
    <a:clrScheme name="Pixel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fontScheme name="Pixe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Pixel 1">
        <a:dk1>
          <a:srgbClr val="0066FF"/>
        </a:dk1>
        <a:lt1>
          <a:srgbClr val="FFFFFF"/>
        </a:lt1>
        <a:dk2>
          <a:srgbClr val="000066"/>
        </a:dk2>
        <a:lt2>
          <a:srgbClr val="FFFFFF"/>
        </a:lt2>
        <a:accent1>
          <a:srgbClr val="6699FF"/>
        </a:accent1>
        <a:accent2>
          <a:srgbClr val="3333FF"/>
        </a:accent2>
        <a:accent3>
          <a:srgbClr val="AAAAB8"/>
        </a:accent3>
        <a:accent4>
          <a:srgbClr val="DADADA"/>
        </a:accent4>
        <a:accent5>
          <a:srgbClr val="B8CAFF"/>
        </a:accent5>
        <a:accent6>
          <a:srgbClr val="2D2DE7"/>
        </a:accent6>
        <a:hlink>
          <a:srgbClr val="FFCC00"/>
        </a:hlink>
        <a:folHlink>
          <a:srgbClr val="0000CC"/>
        </a:folHlink>
      </a:clrScheme>
      <a:clrMap bg1="dk2" tx1="lt1" bg2="dk1" tx2="lt2" accent1="accent1" accent2="accent2" accent3="accent3" accent4="accent4" accent5="accent5" accent6="accent6" hlink="hlink" folHlink="folHlink"/>
    </a:extraClrScheme>
    <a:extraClrScheme>
      <a:clrScheme name="Pixel 2">
        <a:dk1>
          <a:srgbClr val="009999"/>
        </a:dk1>
        <a:lt1>
          <a:srgbClr val="FFFFFF"/>
        </a:lt1>
        <a:dk2>
          <a:srgbClr val="334B49"/>
        </a:dk2>
        <a:lt2>
          <a:srgbClr val="FFFFFF"/>
        </a:lt2>
        <a:accent1>
          <a:srgbClr val="33CCCC"/>
        </a:accent1>
        <a:accent2>
          <a:srgbClr val="008080"/>
        </a:accent2>
        <a:accent3>
          <a:srgbClr val="ADB1B1"/>
        </a:accent3>
        <a:accent4>
          <a:srgbClr val="DADADA"/>
        </a:accent4>
        <a:accent5>
          <a:srgbClr val="ADE2E2"/>
        </a:accent5>
        <a:accent6>
          <a:srgbClr val="007373"/>
        </a:accent6>
        <a:hlink>
          <a:srgbClr val="FFCC00"/>
        </a:hlink>
        <a:folHlink>
          <a:srgbClr val="006666"/>
        </a:folHlink>
      </a:clrScheme>
      <a:clrMap bg1="dk2" tx1="lt1" bg2="dk1" tx2="lt2" accent1="accent1" accent2="accent2" accent3="accent3" accent4="accent4" accent5="accent5" accent6="accent6" hlink="hlink" folHlink="folHlink"/>
    </a:extraClrScheme>
    <a:extraClrScheme>
      <a:clrScheme name="Pixel 3">
        <a:dk1>
          <a:srgbClr val="006699"/>
        </a:dk1>
        <a:lt1>
          <a:srgbClr val="FFFFFF"/>
        </a:lt1>
        <a:dk2>
          <a:srgbClr val="333399"/>
        </a:dk2>
        <a:lt2>
          <a:srgbClr val="FFFFFF"/>
        </a:lt2>
        <a:accent1>
          <a:srgbClr val="0099CC"/>
        </a:accent1>
        <a:accent2>
          <a:srgbClr val="0386AF"/>
        </a:accent2>
        <a:accent3>
          <a:srgbClr val="ADADCA"/>
        </a:accent3>
        <a:accent4>
          <a:srgbClr val="DADADA"/>
        </a:accent4>
        <a:accent5>
          <a:srgbClr val="AACAE2"/>
        </a:accent5>
        <a:accent6>
          <a:srgbClr val="02799E"/>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Pixel 4">
        <a:dk1>
          <a:srgbClr val="008080"/>
        </a:dk1>
        <a:lt1>
          <a:srgbClr val="FFFFFF"/>
        </a:lt1>
        <a:dk2>
          <a:srgbClr val="2F978D"/>
        </a:dk2>
        <a:lt2>
          <a:srgbClr val="FFFFFF"/>
        </a:lt2>
        <a:accent1>
          <a:srgbClr val="0099FF"/>
        </a:accent1>
        <a:accent2>
          <a:srgbClr val="009999"/>
        </a:accent2>
        <a:accent3>
          <a:srgbClr val="ADC9C5"/>
        </a:accent3>
        <a:accent4>
          <a:srgbClr val="DADADA"/>
        </a:accent4>
        <a:accent5>
          <a:srgbClr val="AACAFF"/>
        </a:accent5>
        <a:accent6>
          <a:srgbClr val="008A8A"/>
        </a:accent6>
        <a:hlink>
          <a:srgbClr val="FFFFCC"/>
        </a:hlink>
        <a:folHlink>
          <a:srgbClr val="70CAC6"/>
        </a:folHlink>
      </a:clrScheme>
      <a:clrMap bg1="dk2" tx1="lt1" bg2="dk1" tx2="lt2" accent1="accent1" accent2="accent2" accent3="accent3" accent4="accent4" accent5="accent5" accent6="accent6" hlink="hlink" folHlink="folHlink"/>
    </a:extraClrScheme>
    <a:extraClrScheme>
      <a:clrScheme name="Pixel 5">
        <a:dk1>
          <a:srgbClr val="822504"/>
        </a:dk1>
        <a:lt1>
          <a:srgbClr val="FFFFFF"/>
        </a:lt1>
        <a:dk2>
          <a:srgbClr val="330000"/>
        </a:dk2>
        <a:lt2>
          <a:srgbClr val="FFFFFF"/>
        </a:lt2>
        <a:accent1>
          <a:srgbClr val="FF9900"/>
        </a:accent1>
        <a:accent2>
          <a:srgbClr val="9E2A06"/>
        </a:accent2>
        <a:accent3>
          <a:srgbClr val="ADAAAA"/>
        </a:accent3>
        <a:accent4>
          <a:srgbClr val="DADADA"/>
        </a:accent4>
        <a:accent5>
          <a:srgbClr val="FFCAAA"/>
        </a:accent5>
        <a:accent6>
          <a:srgbClr val="8F2505"/>
        </a:accent6>
        <a:hlink>
          <a:srgbClr val="FF3300"/>
        </a:hlink>
        <a:folHlink>
          <a:srgbClr val="7C0704"/>
        </a:folHlink>
      </a:clrScheme>
      <a:clrMap bg1="dk2" tx1="lt1" bg2="dk1" tx2="lt2" accent1="accent1" accent2="accent2" accent3="accent3" accent4="accent4" accent5="accent5" accent6="accent6" hlink="hlink" folHlink="folHlink"/>
    </a:extraClrScheme>
    <a:extraClrScheme>
      <a:clrScheme name="Pixel 6">
        <a:dk1>
          <a:srgbClr val="336600"/>
        </a:dk1>
        <a:lt1>
          <a:srgbClr val="FFFFFF"/>
        </a:lt1>
        <a:dk2>
          <a:srgbClr val="4A7911"/>
        </a:dk2>
        <a:lt2>
          <a:srgbClr val="FFFFFF"/>
        </a:lt2>
        <a:accent1>
          <a:srgbClr val="666633"/>
        </a:accent1>
        <a:accent2>
          <a:srgbClr val="669900"/>
        </a:accent2>
        <a:accent3>
          <a:srgbClr val="B1BEAA"/>
        </a:accent3>
        <a:accent4>
          <a:srgbClr val="DADADA"/>
        </a:accent4>
        <a:accent5>
          <a:srgbClr val="B8B8AD"/>
        </a:accent5>
        <a:accent6>
          <a:srgbClr val="5C8A00"/>
        </a:accent6>
        <a:hlink>
          <a:srgbClr val="FFCC00"/>
        </a:hlink>
        <a:folHlink>
          <a:srgbClr val="99CC00"/>
        </a:folHlink>
      </a:clrScheme>
      <a:clrMap bg1="dk2" tx1="lt1" bg2="dk1" tx2="lt2" accent1="accent1" accent2="accent2" accent3="accent3" accent4="accent4" accent5="accent5" accent6="accent6" hlink="hlink" folHlink="folHlink"/>
    </a:extraClrScheme>
    <a:extraClrScheme>
      <a:clrScheme name="Pixel 7">
        <a:dk1>
          <a:srgbClr val="000000"/>
        </a:dk1>
        <a:lt1>
          <a:srgbClr val="FFFFFF"/>
        </a:lt1>
        <a:dk2>
          <a:srgbClr val="000000"/>
        </a:dk2>
        <a:lt2>
          <a:srgbClr val="CC3300"/>
        </a:lt2>
        <a:accent1>
          <a:srgbClr val="FFCC00"/>
        </a:accent1>
        <a:accent2>
          <a:srgbClr val="CC6600"/>
        </a:accent2>
        <a:accent3>
          <a:srgbClr val="FFFFFF"/>
        </a:accent3>
        <a:accent4>
          <a:srgbClr val="000000"/>
        </a:accent4>
        <a:accent5>
          <a:srgbClr val="FFE2AA"/>
        </a:accent5>
        <a:accent6>
          <a:srgbClr val="B95C00"/>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Pixel 8">
        <a:dk1>
          <a:srgbClr val="003300"/>
        </a:dk1>
        <a:lt1>
          <a:srgbClr val="FFFFFF"/>
        </a:lt1>
        <a:dk2>
          <a:srgbClr val="000000"/>
        </a:dk2>
        <a:lt2>
          <a:srgbClr val="336600"/>
        </a:lt2>
        <a:accent1>
          <a:srgbClr val="CCCC00"/>
        </a:accent1>
        <a:accent2>
          <a:srgbClr val="669900"/>
        </a:accent2>
        <a:accent3>
          <a:srgbClr val="FFFFFF"/>
        </a:accent3>
        <a:accent4>
          <a:srgbClr val="002A00"/>
        </a:accent4>
        <a:accent5>
          <a:srgbClr val="E2E2AA"/>
        </a:accent5>
        <a:accent6>
          <a:srgbClr val="5C8A00"/>
        </a:accent6>
        <a:hlink>
          <a:srgbClr val="333300"/>
        </a:hlink>
        <a:folHlink>
          <a:srgbClr val="99CC00"/>
        </a:folHlink>
      </a:clrScheme>
      <a:clrMap bg1="lt1" tx1="dk1" bg2="lt2" tx2="dk2" accent1="accent1" accent2="accent2" accent3="accent3" accent4="accent4" accent5="accent5" accent6="accent6" hlink="hlink" folHlink="folHlink"/>
    </a:extraClrScheme>
    <a:extraClrScheme>
      <a:clrScheme name="Pixel 9">
        <a:dk1>
          <a:srgbClr val="000000"/>
        </a:dk1>
        <a:lt1>
          <a:srgbClr val="FFFFFF"/>
        </a:lt1>
        <a:dk2>
          <a:srgbClr val="000000"/>
        </a:dk2>
        <a:lt2>
          <a:srgbClr val="440044"/>
        </a:lt2>
        <a:accent1>
          <a:srgbClr val="FFCCCC"/>
        </a:accent1>
        <a:accent2>
          <a:srgbClr val="790571"/>
        </a:accent2>
        <a:accent3>
          <a:srgbClr val="FFFFFF"/>
        </a:accent3>
        <a:accent4>
          <a:srgbClr val="000000"/>
        </a:accent4>
        <a:accent5>
          <a:srgbClr val="FFE2E2"/>
        </a:accent5>
        <a:accent6>
          <a:srgbClr val="6D0466"/>
        </a:accent6>
        <a:hlink>
          <a:srgbClr val="993366"/>
        </a:hlink>
        <a:folHlink>
          <a:srgbClr val="9F839F"/>
        </a:folHlink>
      </a:clrScheme>
      <a:clrMap bg1="lt1" tx1="dk1" bg2="lt2" tx2="dk2" accent1="accent1" accent2="accent2" accent3="accent3" accent4="accent4" accent5="accent5" accent6="accent6" hlink="hlink" folHlink="folHlink"/>
    </a:extraClrScheme>
    <a:extraClrScheme>
      <a:clrScheme name="Pixel 10">
        <a:dk1>
          <a:srgbClr val="000000"/>
        </a:dk1>
        <a:lt1>
          <a:srgbClr val="FFFFFF"/>
        </a:lt1>
        <a:dk2>
          <a:srgbClr val="000000"/>
        </a:dk2>
        <a:lt2>
          <a:srgbClr val="FF9900"/>
        </a:lt2>
        <a:accent1>
          <a:srgbClr val="FFCC99"/>
        </a:accent1>
        <a:accent2>
          <a:srgbClr val="FBA313"/>
        </a:accent2>
        <a:accent3>
          <a:srgbClr val="FFFFFF"/>
        </a:accent3>
        <a:accent4>
          <a:srgbClr val="000000"/>
        </a:accent4>
        <a:accent5>
          <a:srgbClr val="FFE2CA"/>
        </a:accent5>
        <a:accent6>
          <a:srgbClr val="E39310"/>
        </a:accent6>
        <a:hlink>
          <a:srgbClr val="CC3300"/>
        </a:hlink>
        <a:folHlink>
          <a:srgbClr val="FCC66E"/>
        </a:folHlink>
      </a:clrScheme>
      <a:clrMap bg1="lt1" tx1="dk1" bg2="lt2" tx2="dk2" accent1="accent1" accent2="accent2" accent3="accent3" accent4="accent4" accent5="accent5" accent6="accent6" hlink="hlink" folHlink="folHlink"/>
    </a:extraClrScheme>
    <a:extraClrScheme>
      <a:clrScheme name="Pixel 11">
        <a:dk1>
          <a:srgbClr val="000000"/>
        </a:dk1>
        <a:lt1>
          <a:srgbClr val="FFFFFF"/>
        </a:lt1>
        <a:dk2>
          <a:srgbClr val="000000"/>
        </a:dk2>
        <a:lt2>
          <a:srgbClr val="779F92"/>
        </a:lt2>
        <a:accent1>
          <a:srgbClr val="33CCCC"/>
        </a:accent1>
        <a:accent2>
          <a:srgbClr val="9DC2D7"/>
        </a:accent2>
        <a:accent3>
          <a:srgbClr val="FFFFFF"/>
        </a:accent3>
        <a:accent4>
          <a:srgbClr val="000000"/>
        </a:accent4>
        <a:accent5>
          <a:srgbClr val="ADE2E2"/>
        </a:accent5>
        <a:accent6>
          <a:srgbClr val="8EB0C3"/>
        </a:accent6>
        <a:hlink>
          <a:srgbClr val="006666"/>
        </a:hlink>
        <a:folHlink>
          <a:srgbClr val="CCCCFF"/>
        </a:folHlink>
      </a:clrScheme>
      <a:clrMap bg1="lt1" tx1="dk1" bg2="lt2" tx2="dk2" accent1="accent1" accent2="accent2" accent3="accent3" accent4="accent4" accent5="accent5" accent6="accent6" hlink="hlink" folHlink="folHlink"/>
    </a:extraClrScheme>
    <a:extraClrScheme>
      <a:clrScheme name="Pixel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28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29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30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31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32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33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34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35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36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37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Pixel">
  <a:themeElements>
    <a:clrScheme name="Pixel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fontScheme name="Pixe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Pixel 1">
        <a:dk1>
          <a:srgbClr val="0066FF"/>
        </a:dk1>
        <a:lt1>
          <a:srgbClr val="FFFFFF"/>
        </a:lt1>
        <a:dk2>
          <a:srgbClr val="000066"/>
        </a:dk2>
        <a:lt2>
          <a:srgbClr val="FFFFFF"/>
        </a:lt2>
        <a:accent1>
          <a:srgbClr val="6699FF"/>
        </a:accent1>
        <a:accent2>
          <a:srgbClr val="3333FF"/>
        </a:accent2>
        <a:accent3>
          <a:srgbClr val="AAAAB8"/>
        </a:accent3>
        <a:accent4>
          <a:srgbClr val="DADADA"/>
        </a:accent4>
        <a:accent5>
          <a:srgbClr val="B8CAFF"/>
        </a:accent5>
        <a:accent6>
          <a:srgbClr val="2D2DE7"/>
        </a:accent6>
        <a:hlink>
          <a:srgbClr val="FFCC00"/>
        </a:hlink>
        <a:folHlink>
          <a:srgbClr val="0000CC"/>
        </a:folHlink>
      </a:clrScheme>
      <a:clrMap bg1="dk2" tx1="lt1" bg2="dk1" tx2="lt2" accent1="accent1" accent2="accent2" accent3="accent3" accent4="accent4" accent5="accent5" accent6="accent6" hlink="hlink" folHlink="folHlink"/>
    </a:extraClrScheme>
    <a:extraClrScheme>
      <a:clrScheme name="Pixel 2">
        <a:dk1>
          <a:srgbClr val="009999"/>
        </a:dk1>
        <a:lt1>
          <a:srgbClr val="FFFFFF"/>
        </a:lt1>
        <a:dk2>
          <a:srgbClr val="334B49"/>
        </a:dk2>
        <a:lt2>
          <a:srgbClr val="FFFFFF"/>
        </a:lt2>
        <a:accent1>
          <a:srgbClr val="33CCCC"/>
        </a:accent1>
        <a:accent2>
          <a:srgbClr val="008080"/>
        </a:accent2>
        <a:accent3>
          <a:srgbClr val="ADB1B1"/>
        </a:accent3>
        <a:accent4>
          <a:srgbClr val="DADADA"/>
        </a:accent4>
        <a:accent5>
          <a:srgbClr val="ADE2E2"/>
        </a:accent5>
        <a:accent6>
          <a:srgbClr val="007373"/>
        </a:accent6>
        <a:hlink>
          <a:srgbClr val="FFCC00"/>
        </a:hlink>
        <a:folHlink>
          <a:srgbClr val="006666"/>
        </a:folHlink>
      </a:clrScheme>
      <a:clrMap bg1="dk2" tx1="lt1" bg2="dk1" tx2="lt2" accent1="accent1" accent2="accent2" accent3="accent3" accent4="accent4" accent5="accent5" accent6="accent6" hlink="hlink" folHlink="folHlink"/>
    </a:extraClrScheme>
    <a:extraClrScheme>
      <a:clrScheme name="Pixel 3">
        <a:dk1>
          <a:srgbClr val="006699"/>
        </a:dk1>
        <a:lt1>
          <a:srgbClr val="FFFFFF"/>
        </a:lt1>
        <a:dk2>
          <a:srgbClr val="333399"/>
        </a:dk2>
        <a:lt2>
          <a:srgbClr val="FFFFFF"/>
        </a:lt2>
        <a:accent1>
          <a:srgbClr val="0099CC"/>
        </a:accent1>
        <a:accent2>
          <a:srgbClr val="0386AF"/>
        </a:accent2>
        <a:accent3>
          <a:srgbClr val="ADADCA"/>
        </a:accent3>
        <a:accent4>
          <a:srgbClr val="DADADA"/>
        </a:accent4>
        <a:accent5>
          <a:srgbClr val="AACAE2"/>
        </a:accent5>
        <a:accent6>
          <a:srgbClr val="02799E"/>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Pixel 4">
        <a:dk1>
          <a:srgbClr val="008080"/>
        </a:dk1>
        <a:lt1>
          <a:srgbClr val="FFFFFF"/>
        </a:lt1>
        <a:dk2>
          <a:srgbClr val="2F978D"/>
        </a:dk2>
        <a:lt2>
          <a:srgbClr val="FFFFFF"/>
        </a:lt2>
        <a:accent1>
          <a:srgbClr val="0099FF"/>
        </a:accent1>
        <a:accent2>
          <a:srgbClr val="009999"/>
        </a:accent2>
        <a:accent3>
          <a:srgbClr val="ADC9C5"/>
        </a:accent3>
        <a:accent4>
          <a:srgbClr val="DADADA"/>
        </a:accent4>
        <a:accent5>
          <a:srgbClr val="AACAFF"/>
        </a:accent5>
        <a:accent6>
          <a:srgbClr val="008A8A"/>
        </a:accent6>
        <a:hlink>
          <a:srgbClr val="FFFFCC"/>
        </a:hlink>
        <a:folHlink>
          <a:srgbClr val="70CAC6"/>
        </a:folHlink>
      </a:clrScheme>
      <a:clrMap bg1="dk2" tx1="lt1" bg2="dk1" tx2="lt2" accent1="accent1" accent2="accent2" accent3="accent3" accent4="accent4" accent5="accent5" accent6="accent6" hlink="hlink" folHlink="folHlink"/>
    </a:extraClrScheme>
    <a:extraClrScheme>
      <a:clrScheme name="Pixel 5">
        <a:dk1>
          <a:srgbClr val="822504"/>
        </a:dk1>
        <a:lt1>
          <a:srgbClr val="FFFFFF"/>
        </a:lt1>
        <a:dk2>
          <a:srgbClr val="330000"/>
        </a:dk2>
        <a:lt2>
          <a:srgbClr val="FFFFFF"/>
        </a:lt2>
        <a:accent1>
          <a:srgbClr val="FF9900"/>
        </a:accent1>
        <a:accent2>
          <a:srgbClr val="9E2A06"/>
        </a:accent2>
        <a:accent3>
          <a:srgbClr val="ADAAAA"/>
        </a:accent3>
        <a:accent4>
          <a:srgbClr val="DADADA"/>
        </a:accent4>
        <a:accent5>
          <a:srgbClr val="FFCAAA"/>
        </a:accent5>
        <a:accent6>
          <a:srgbClr val="8F2505"/>
        </a:accent6>
        <a:hlink>
          <a:srgbClr val="FF3300"/>
        </a:hlink>
        <a:folHlink>
          <a:srgbClr val="7C0704"/>
        </a:folHlink>
      </a:clrScheme>
      <a:clrMap bg1="dk2" tx1="lt1" bg2="dk1" tx2="lt2" accent1="accent1" accent2="accent2" accent3="accent3" accent4="accent4" accent5="accent5" accent6="accent6" hlink="hlink" folHlink="folHlink"/>
    </a:extraClrScheme>
    <a:extraClrScheme>
      <a:clrScheme name="Pixel 6">
        <a:dk1>
          <a:srgbClr val="336600"/>
        </a:dk1>
        <a:lt1>
          <a:srgbClr val="FFFFFF"/>
        </a:lt1>
        <a:dk2>
          <a:srgbClr val="4A7911"/>
        </a:dk2>
        <a:lt2>
          <a:srgbClr val="FFFFFF"/>
        </a:lt2>
        <a:accent1>
          <a:srgbClr val="666633"/>
        </a:accent1>
        <a:accent2>
          <a:srgbClr val="669900"/>
        </a:accent2>
        <a:accent3>
          <a:srgbClr val="B1BEAA"/>
        </a:accent3>
        <a:accent4>
          <a:srgbClr val="DADADA"/>
        </a:accent4>
        <a:accent5>
          <a:srgbClr val="B8B8AD"/>
        </a:accent5>
        <a:accent6>
          <a:srgbClr val="5C8A00"/>
        </a:accent6>
        <a:hlink>
          <a:srgbClr val="FFCC00"/>
        </a:hlink>
        <a:folHlink>
          <a:srgbClr val="99CC00"/>
        </a:folHlink>
      </a:clrScheme>
      <a:clrMap bg1="dk2" tx1="lt1" bg2="dk1" tx2="lt2" accent1="accent1" accent2="accent2" accent3="accent3" accent4="accent4" accent5="accent5" accent6="accent6" hlink="hlink" folHlink="folHlink"/>
    </a:extraClrScheme>
    <a:extraClrScheme>
      <a:clrScheme name="Pixel 7">
        <a:dk1>
          <a:srgbClr val="000000"/>
        </a:dk1>
        <a:lt1>
          <a:srgbClr val="FFFFFF"/>
        </a:lt1>
        <a:dk2>
          <a:srgbClr val="000000"/>
        </a:dk2>
        <a:lt2>
          <a:srgbClr val="CC3300"/>
        </a:lt2>
        <a:accent1>
          <a:srgbClr val="FFCC00"/>
        </a:accent1>
        <a:accent2>
          <a:srgbClr val="CC6600"/>
        </a:accent2>
        <a:accent3>
          <a:srgbClr val="FFFFFF"/>
        </a:accent3>
        <a:accent4>
          <a:srgbClr val="000000"/>
        </a:accent4>
        <a:accent5>
          <a:srgbClr val="FFE2AA"/>
        </a:accent5>
        <a:accent6>
          <a:srgbClr val="B95C00"/>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Pixel 8">
        <a:dk1>
          <a:srgbClr val="003300"/>
        </a:dk1>
        <a:lt1>
          <a:srgbClr val="FFFFFF"/>
        </a:lt1>
        <a:dk2>
          <a:srgbClr val="000000"/>
        </a:dk2>
        <a:lt2>
          <a:srgbClr val="336600"/>
        </a:lt2>
        <a:accent1>
          <a:srgbClr val="CCCC00"/>
        </a:accent1>
        <a:accent2>
          <a:srgbClr val="669900"/>
        </a:accent2>
        <a:accent3>
          <a:srgbClr val="FFFFFF"/>
        </a:accent3>
        <a:accent4>
          <a:srgbClr val="002A00"/>
        </a:accent4>
        <a:accent5>
          <a:srgbClr val="E2E2AA"/>
        </a:accent5>
        <a:accent6>
          <a:srgbClr val="5C8A00"/>
        </a:accent6>
        <a:hlink>
          <a:srgbClr val="333300"/>
        </a:hlink>
        <a:folHlink>
          <a:srgbClr val="99CC00"/>
        </a:folHlink>
      </a:clrScheme>
      <a:clrMap bg1="lt1" tx1="dk1" bg2="lt2" tx2="dk2" accent1="accent1" accent2="accent2" accent3="accent3" accent4="accent4" accent5="accent5" accent6="accent6" hlink="hlink" folHlink="folHlink"/>
    </a:extraClrScheme>
    <a:extraClrScheme>
      <a:clrScheme name="Pixel 9">
        <a:dk1>
          <a:srgbClr val="000000"/>
        </a:dk1>
        <a:lt1>
          <a:srgbClr val="FFFFFF"/>
        </a:lt1>
        <a:dk2>
          <a:srgbClr val="000000"/>
        </a:dk2>
        <a:lt2>
          <a:srgbClr val="440044"/>
        </a:lt2>
        <a:accent1>
          <a:srgbClr val="FFCCCC"/>
        </a:accent1>
        <a:accent2>
          <a:srgbClr val="790571"/>
        </a:accent2>
        <a:accent3>
          <a:srgbClr val="FFFFFF"/>
        </a:accent3>
        <a:accent4>
          <a:srgbClr val="000000"/>
        </a:accent4>
        <a:accent5>
          <a:srgbClr val="FFE2E2"/>
        </a:accent5>
        <a:accent6>
          <a:srgbClr val="6D0466"/>
        </a:accent6>
        <a:hlink>
          <a:srgbClr val="993366"/>
        </a:hlink>
        <a:folHlink>
          <a:srgbClr val="9F839F"/>
        </a:folHlink>
      </a:clrScheme>
      <a:clrMap bg1="lt1" tx1="dk1" bg2="lt2" tx2="dk2" accent1="accent1" accent2="accent2" accent3="accent3" accent4="accent4" accent5="accent5" accent6="accent6" hlink="hlink" folHlink="folHlink"/>
    </a:extraClrScheme>
    <a:extraClrScheme>
      <a:clrScheme name="Pixel 10">
        <a:dk1>
          <a:srgbClr val="000000"/>
        </a:dk1>
        <a:lt1>
          <a:srgbClr val="FFFFFF"/>
        </a:lt1>
        <a:dk2>
          <a:srgbClr val="000000"/>
        </a:dk2>
        <a:lt2>
          <a:srgbClr val="FF9900"/>
        </a:lt2>
        <a:accent1>
          <a:srgbClr val="FFCC99"/>
        </a:accent1>
        <a:accent2>
          <a:srgbClr val="FBA313"/>
        </a:accent2>
        <a:accent3>
          <a:srgbClr val="FFFFFF"/>
        </a:accent3>
        <a:accent4>
          <a:srgbClr val="000000"/>
        </a:accent4>
        <a:accent5>
          <a:srgbClr val="FFE2CA"/>
        </a:accent5>
        <a:accent6>
          <a:srgbClr val="E39310"/>
        </a:accent6>
        <a:hlink>
          <a:srgbClr val="CC3300"/>
        </a:hlink>
        <a:folHlink>
          <a:srgbClr val="FCC66E"/>
        </a:folHlink>
      </a:clrScheme>
      <a:clrMap bg1="lt1" tx1="dk1" bg2="lt2" tx2="dk2" accent1="accent1" accent2="accent2" accent3="accent3" accent4="accent4" accent5="accent5" accent6="accent6" hlink="hlink" folHlink="folHlink"/>
    </a:extraClrScheme>
    <a:extraClrScheme>
      <a:clrScheme name="Pixel 11">
        <a:dk1>
          <a:srgbClr val="000000"/>
        </a:dk1>
        <a:lt1>
          <a:srgbClr val="FFFFFF"/>
        </a:lt1>
        <a:dk2>
          <a:srgbClr val="000000"/>
        </a:dk2>
        <a:lt2>
          <a:srgbClr val="779F92"/>
        </a:lt2>
        <a:accent1>
          <a:srgbClr val="33CCCC"/>
        </a:accent1>
        <a:accent2>
          <a:srgbClr val="9DC2D7"/>
        </a:accent2>
        <a:accent3>
          <a:srgbClr val="FFFFFF"/>
        </a:accent3>
        <a:accent4>
          <a:srgbClr val="000000"/>
        </a:accent4>
        <a:accent5>
          <a:srgbClr val="ADE2E2"/>
        </a:accent5>
        <a:accent6>
          <a:srgbClr val="8EB0C3"/>
        </a:accent6>
        <a:hlink>
          <a:srgbClr val="006666"/>
        </a:hlink>
        <a:folHlink>
          <a:srgbClr val="CCCCFF"/>
        </a:folHlink>
      </a:clrScheme>
      <a:clrMap bg1="lt1" tx1="dk1" bg2="lt2" tx2="dk2" accent1="accent1" accent2="accent2" accent3="accent3" accent4="accent4" accent5="accent5" accent6="accent6" hlink="hlink" folHlink="folHlink"/>
    </a:extraClrScheme>
    <a:extraClrScheme>
      <a:clrScheme name="Pixel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38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39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40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41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3_Pixel">
  <a:themeElements>
    <a:clrScheme name="Pixel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fontScheme name="Pixe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Pixel 1">
        <a:dk1>
          <a:srgbClr val="0066FF"/>
        </a:dk1>
        <a:lt1>
          <a:srgbClr val="FFFFFF"/>
        </a:lt1>
        <a:dk2>
          <a:srgbClr val="000066"/>
        </a:dk2>
        <a:lt2>
          <a:srgbClr val="FFFFFF"/>
        </a:lt2>
        <a:accent1>
          <a:srgbClr val="6699FF"/>
        </a:accent1>
        <a:accent2>
          <a:srgbClr val="3333FF"/>
        </a:accent2>
        <a:accent3>
          <a:srgbClr val="AAAAB8"/>
        </a:accent3>
        <a:accent4>
          <a:srgbClr val="DADADA"/>
        </a:accent4>
        <a:accent5>
          <a:srgbClr val="B8CAFF"/>
        </a:accent5>
        <a:accent6>
          <a:srgbClr val="2D2DE7"/>
        </a:accent6>
        <a:hlink>
          <a:srgbClr val="FFCC00"/>
        </a:hlink>
        <a:folHlink>
          <a:srgbClr val="0000CC"/>
        </a:folHlink>
      </a:clrScheme>
      <a:clrMap bg1="dk2" tx1="lt1" bg2="dk1" tx2="lt2" accent1="accent1" accent2="accent2" accent3="accent3" accent4="accent4" accent5="accent5" accent6="accent6" hlink="hlink" folHlink="folHlink"/>
    </a:extraClrScheme>
    <a:extraClrScheme>
      <a:clrScheme name="Pixel 2">
        <a:dk1>
          <a:srgbClr val="009999"/>
        </a:dk1>
        <a:lt1>
          <a:srgbClr val="FFFFFF"/>
        </a:lt1>
        <a:dk2>
          <a:srgbClr val="334B49"/>
        </a:dk2>
        <a:lt2>
          <a:srgbClr val="FFFFFF"/>
        </a:lt2>
        <a:accent1>
          <a:srgbClr val="33CCCC"/>
        </a:accent1>
        <a:accent2>
          <a:srgbClr val="008080"/>
        </a:accent2>
        <a:accent3>
          <a:srgbClr val="ADB1B1"/>
        </a:accent3>
        <a:accent4>
          <a:srgbClr val="DADADA"/>
        </a:accent4>
        <a:accent5>
          <a:srgbClr val="ADE2E2"/>
        </a:accent5>
        <a:accent6>
          <a:srgbClr val="007373"/>
        </a:accent6>
        <a:hlink>
          <a:srgbClr val="FFCC00"/>
        </a:hlink>
        <a:folHlink>
          <a:srgbClr val="006666"/>
        </a:folHlink>
      </a:clrScheme>
      <a:clrMap bg1="dk2" tx1="lt1" bg2="dk1" tx2="lt2" accent1="accent1" accent2="accent2" accent3="accent3" accent4="accent4" accent5="accent5" accent6="accent6" hlink="hlink" folHlink="folHlink"/>
    </a:extraClrScheme>
    <a:extraClrScheme>
      <a:clrScheme name="Pixel 3">
        <a:dk1>
          <a:srgbClr val="006699"/>
        </a:dk1>
        <a:lt1>
          <a:srgbClr val="FFFFFF"/>
        </a:lt1>
        <a:dk2>
          <a:srgbClr val="333399"/>
        </a:dk2>
        <a:lt2>
          <a:srgbClr val="FFFFFF"/>
        </a:lt2>
        <a:accent1>
          <a:srgbClr val="0099CC"/>
        </a:accent1>
        <a:accent2>
          <a:srgbClr val="0386AF"/>
        </a:accent2>
        <a:accent3>
          <a:srgbClr val="ADADCA"/>
        </a:accent3>
        <a:accent4>
          <a:srgbClr val="DADADA"/>
        </a:accent4>
        <a:accent5>
          <a:srgbClr val="AACAE2"/>
        </a:accent5>
        <a:accent6>
          <a:srgbClr val="02799E"/>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Pixel 4">
        <a:dk1>
          <a:srgbClr val="008080"/>
        </a:dk1>
        <a:lt1>
          <a:srgbClr val="FFFFFF"/>
        </a:lt1>
        <a:dk2>
          <a:srgbClr val="2F978D"/>
        </a:dk2>
        <a:lt2>
          <a:srgbClr val="FFFFFF"/>
        </a:lt2>
        <a:accent1>
          <a:srgbClr val="0099FF"/>
        </a:accent1>
        <a:accent2>
          <a:srgbClr val="009999"/>
        </a:accent2>
        <a:accent3>
          <a:srgbClr val="ADC9C5"/>
        </a:accent3>
        <a:accent4>
          <a:srgbClr val="DADADA"/>
        </a:accent4>
        <a:accent5>
          <a:srgbClr val="AACAFF"/>
        </a:accent5>
        <a:accent6>
          <a:srgbClr val="008A8A"/>
        </a:accent6>
        <a:hlink>
          <a:srgbClr val="FFFFCC"/>
        </a:hlink>
        <a:folHlink>
          <a:srgbClr val="70CAC6"/>
        </a:folHlink>
      </a:clrScheme>
      <a:clrMap bg1="dk2" tx1="lt1" bg2="dk1" tx2="lt2" accent1="accent1" accent2="accent2" accent3="accent3" accent4="accent4" accent5="accent5" accent6="accent6" hlink="hlink" folHlink="folHlink"/>
    </a:extraClrScheme>
    <a:extraClrScheme>
      <a:clrScheme name="Pixel 5">
        <a:dk1>
          <a:srgbClr val="822504"/>
        </a:dk1>
        <a:lt1>
          <a:srgbClr val="FFFFFF"/>
        </a:lt1>
        <a:dk2>
          <a:srgbClr val="330000"/>
        </a:dk2>
        <a:lt2>
          <a:srgbClr val="FFFFFF"/>
        </a:lt2>
        <a:accent1>
          <a:srgbClr val="FF9900"/>
        </a:accent1>
        <a:accent2>
          <a:srgbClr val="9E2A06"/>
        </a:accent2>
        <a:accent3>
          <a:srgbClr val="ADAAAA"/>
        </a:accent3>
        <a:accent4>
          <a:srgbClr val="DADADA"/>
        </a:accent4>
        <a:accent5>
          <a:srgbClr val="FFCAAA"/>
        </a:accent5>
        <a:accent6>
          <a:srgbClr val="8F2505"/>
        </a:accent6>
        <a:hlink>
          <a:srgbClr val="FF3300"/>
        </a:hlink>
        <a:folHlink>
          <a:srgbClr val="7C0704"/>
        </a:folHlink>
      </a:clrScheme>
      <a:clrMap bg1="dk2" tx1="lt1" bg2="dk1" tx2="lt2" accent1="accent1" accent2="accent2" accent3="accent3" accent4="accent4" accent5="accent5" accent6="accent6" hlink="hlink" folHlink="folHlink"/>
    </a:extraClrScheme>
    <a:extraClrScheme>
      <a:clrScheme name="Pixel 6">
        <a:dk1>
          <a:srgbClr val="336600"/>
        </a:dk1>
        <a:lt1>
          <a:srgbClr val="FFFFFF"/>
        </a:lt1>
        <a:dk2>
          <a:srgbClr val="4A7911"/>
        </a:dk2>
        <a:lt2>
          <a:srgbClr val="FFFFFF"/>
        </a:lt2>
        <a:accent1>
          <a:srgbClr val="666633"/>
        </a:accent1>
        <a:accent2>
          <a:srgbClr val="669900"/>
        </a:accent2>
        <a:accent3>
          <a:srgbClr val="B1BEAA"/>
        </a:accent3>
        <a:accent4>
          <a:srgbClr val="DADADA"/>
        </a:accent4>
        <a:accent5>
          <a:srgbClr val="B8B8AD"/>
        </a:accent5>
        <a:accent6>
          <a:srgbClr val="5C8A00"/>
        </a:accent6>
        <a:hlink>
          <a:srgbClr val="FFCC00"/>
        </a:hlink>
        <a:folHlink>
          <a:srgbClr val="99CC00"/>
        </a:folHlink>
      </a:clrScheme>
      <a:clrMap bg1="dk2" tx1="lt1" bg2="dk1" tx2="lt2" accent1="accent1" accent2="accent2" accent3="accent3" accent4="accent4" accent5="accent5" accent6="accent6" hlink="hlink" folHlink="folHlink"/>
    </a:extraClrScheme>
    <a:extraClrScheme>
      <a:clrScheme name="Pixel 7">
        <a:dk1>
          <a:srgbClr val="000000"/>
        </a:dk1>
        <a:lt1>
          <a:srgbClr val="FFFFFF"/>
        </a:lt1>
        <a:dk2>
          <a:srgbClr val="000000"/>
        </a:dk2>
        <a:lt2>
          <a:srgbClr val="CC3300"/>
        </a:lt2>
        <a:accent1>
          <a:srgbClr val="FFCC00"/>
        </a:accent1>
        <a:accent2>
          <a:srgbClr val="CC6600"/>
        </a:accent2>
        <a:accent3>
          <a:srgbClr val="FFFFFF"/>
        </a:accent3>
        <a:accent4>
          <a:srgbClr val="000000"/>
        </a:accent4>
        <a:accent5>
          <a:srgbClr val="FFE2AA"/>
        </a:accent5>
        <a:accent6>
          <a:srgbClr val="B95C00"/>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Pixel 8">
        <a:dk1>
          <a:srgbClr val="003300"/>
        </a:dk1>
        <a:lt1>
          <a:srgbClr val="FFFFFF"/>
        </a:lt1>
        <a:dk2>
          <a:srgbClr val="000000"/>
        </a:dk2>
        <a:lt2>
          <a:srgbClr val="336600"/>
        </a:lt2>
        <a:accent1>
          <a:srgbClr val="CCCC00"/>
        </a:accent1>
        <a:accent2>
          <a:srgbClr val="669900"/>
        </a:accent2>
        <a:accent3>
          <a:srgbClr val="FFFFFF"/>
        </a:accent3>
        <a:accent4>
          <a:srgbClr val="002A00"/>
        </a:accent4>
        <a:accent5>
          <a:srgbClr val="E2E2AA"/>
        </a:accent5>
        <a:accent6>
          <a:srgbClr val="5C8A00"/>
        </a:accent6>
        <a:hlink>
          <a:srgbClr val="333300"/>
        </a:hlink>
        <a:folHlink>
          <a:srgbClr val="99CC00"/>
        </a:folHlink>
      </a:clrScheme>
      <a:clrMap bg1="lt1" tx1="dk1" bg2="lt2" tx2="dk2" accent1="accent1" accent2="accent2" accent3="accent3" accent4="accent4" accent5="accent5" accent6="accent6" hlink="hlink" folHlink="folHlink"/>
    </a:extraClrScheme>
    <a:extraClrScheme>
      <a:clrScheme name="Pixel 9">
        <a:dk1>
          <a:srgbClr val="000000"/>
        </a:dk1>
        <a:lt1>
          <a:srgbClr val="FFFFFF"/>
        </a:lt1>
        <a:dk2>
          <a:srgbClr val="000000"/>
        </a:dk2>
        <a:lt2>
          <a:srgbClr val="440044"/>
        </a:lt2>
        <a:accent1>
          <a:srgbClr val="FFCCCC"/>
        </a:accent1>
        <a:accent2>
          <a:srgbClr val="790571"/>
        </a:accent2>
        <a:accent3>
          <a:srgbClr val="FFFFFF"/>
        </a:accent3>
        <a:accent4>
          <a:srgbClr val="000000"/>
        </a:accent4>
        <a:accent5>
          <a:srgbClr val="FFE2E2"/>
        </a:accent5>
        <a:accent6>
          <a:srgbClr val="6D0466"/>
        </a:accent6>
        <a:hlink>
          <a:srgbClr val="993366"/>
        </a:hlink>
        <a:folHlink>
          <a:srgbClr val="9F839F"/>
        </a:folHlink>
      </a:clrScheme>
      <a:clrMap bg1="lt1" tx1="dk1" bg2="lt2" tx2="dk2" accent1="accent1" accent2="accent2" accent3="accent3" accent4="accent4" accent5="accent5" accent6="accent6" hlink="hlink" folHlink="folHlink"/>
    </a:extraClrScheme>
    <a:extraClrScheme>
      <a:clrScheme name="Pixel 10">
        <a:dk1>
          <a:srgbClr val="000000"/>
        </a:dk1>
        <a:lt1>
          <a:srgbClr val="FFFFFF"/>
        </a:lt1>
        <a:dk2>
          <a:srgbClr val="000000"/>
        </a:dk2>
        <a:lt2>
          <a:srgbClr val="FF9900"/>
        </a:lt2>
        <a:accent1>
          <a:srgbClr val="FFCC99"/>
        </a:accent1>
        <a:accent2>
          <a:srgbClr val="FBA313"/>
        </a:accent2>
        <a:accent3>
          <a:srgbClr val="FFFFFF"/>
        </a:accent3>
        <a:accent4>
          <a:srgbClr val="000000"/>
        </a:accent4>
        <a:accent5>
          <a:srgbClr val="FFE2CA"/>
        </a:accent5>
        <a:accent6>
          <a:srgbClr val="E39310"/>
        </a:accent6>
        <a:hlink>
          <a:srgbClr val="CC3300"/>
        </a:hlink>
        <a:folHlink>
          <a:srgbClr val="FCC66E"/>
        </a:folHlink>
      </a:clrScheme>
      <a:clrMap bg1="lt1" tx1="dk1" bg2="lt2" tx2="dk2" accent1="accent1" accent2="accent2" accent3="accent3" accent4="accent4" accent5="accent5" accent6="accent6" hlink="hlink" folHlink="folHlink"/>
    </a:extraClrScheme>
    <a:extraClrScheme>
      <a:clrScheme name="Pixel 11">
        <a:dk1>
          <a:srgbClr val="000000"/>
        </a:dk1>
        <a:lt1>
          <a:srgbClr val="FFFFFF"/>
        </a:lt1>
        <a:dk2>
          <a:srgbClr val="000000"/>
        </a:dk2>
        <a:lt2>
          <a:srgbClr val="779F92"/>
        </a:lt2>
        <a:accent1>
          <a:srgbClr val="33CCCC"/>
        </a:accent1>
        <a:accent2>
          <a:srgbClr val="9DC2D7"/>
        </a:accent2>
        <a:accent3>
          <a:srgbClr val="FFFFFF"/>
        </a:accent3>
        <a:accent4>
          <a:srgbClr val="000000"/>
        </a:accent4>
        <a:accent5>
          <a:srgbClr val="ADE2E2"/>
        </a:accent5>
        <a:accent6>
          <a:srgbClr val="8EB0C3"/>
        </a:accent6>
        <a:hlink>
          <a:srgbClr val="006666"/>
        </a:hlink>
        <a:folHlink>
          <a:srgbClr val="CCCCFF"/>
        </a:folHlink>
      </a:clrScheme>
      <a:clrMap bg1="lt1" tx1="dk1" bg2="lt2" tx2="dk2" accent1="accent1" accent2="accent2" accent3="accent3" accent4="accent4" accent5="accent5" accent6="accent6" hlink="hlink" folHlink="folHlink"/>
    </a:extraClrScheme>
    <a:extraClrScheme>
      <a:clrScheme name="Pixel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7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8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9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0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Pixel">
  <a:themeElements>
    <a:clrScheme name="Pixel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fontScheme name="Pixe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Pixel 1">
        <a:dk1>
          <a:srgbClr val="0066FF"/>
        </a:dk1>
        <a:lt1>
          <a:srgbClr val="FFFFFF"/>
        </a:lt1>
        <a:dk2>
          <a:srgbClr val="000066"/>
        </a:dk2>
        <a:lt2>
          <a:srgbClr val="FFFFFF"/>
        </a:lt2>
        <a:accent1>
          <a:srgbClr val="6699FF"/>
        </a:accent1>
        <a:accent2>
          <a:srgbClr val="3333FF"/>
        </a:accent2>
        <a:accent3>
          <a:srgbClr val="AAAAB8"/>
        </a:accent3>
        <a:accent4>
          <a:srgbClr val="DADADA"/>
        </a:accent4>
        <a:accent5>
          <a:srgbClr val="B8CAFF"/>
        </a:accent5>
        <a:accent6>
          <a:srgbClr val="2D2DE7"/>
        </a:accent6>
        <a:hlink>
          <a:srgbClr val="FFCC00"/>
        </a:hlink>
        <a:folHlink>
          <a:srgbClr val="0000CC"/>
        </a:folHlink>
      </a:clrScheme>
      <a:clrMap bg1="dk2" tx1="lt1" bg2="dk1" tx2="lt2" accent1="accent1" accent2="accent2" accent3="accent3" accent4="accent4" accent5="accent5" accent6="accent6" hlink="hlink" folHlink="folHlink"/>
    </a:extraClrScheme>
    <a:extraClrScheme>
      <a:clrScheme name="Pixel 2">
        <a:dk1>
          <a:srgbClr val="009999"/>
        </a:dk1>
        <a:lt1>
          <a:srgbClr val="FFFFFF"/>
        </a:lt1>
        <a:dk2>
          <a:srgbClr val="334B49"/>
        </a:dk2>
        <a:lt2>
          <a:srgbClr val="FFFFFF"/>
        </a:lt2>
        <a:accent1>
          <a:srgbClr val="33CCCC"/>
        </a:accent1>
        <a:accent2>
          <a:srgbClr val="008080"/>
        </a:accent2>
        <a:accent3>
          <a:srgbClr val="ADB1B1"/>
        </a:accent3>
        <a:accent4>
          <a:srgbClr val="DADADA"/>
        </a:accent4>
        <a:accent5>
          <a:srgbClr val="ADE2E2"/>
        </a:accent5>
        <a:accent6>
          <a:srgbClr val="007373"/>
        </a:accent6>
        <a:hlink>
          <a:srgbClr val="FFCC00"/>
        </a:hlink>
        <a:folHlink>
          <a:srgbClr val="006666"/>
        </a:folHlink>
      </a:clrScheme>
      <a:clrMap bg1="dk2" tx1="lt1" bg2="dk1" tx2="lt2" accent1="accent1" accent2="accent2" accent3="accent3" accent4="accent4" accent5="accent5" accent6="accent6" hlink="hlink" folHlink="folHlink"/>
    </a:extraClrScheme>
    <a:extraClrScheme>
      <a:clrScheme name="Pixel 3">
        <a:dk1>
          <a:srgbClr val="006699"/>
        </a:dk1>
        <a:lt1>
          <a:srgbClr val="FFFFFF"/>
        </a:lt1>
        <a:dk2>
          <a:srgbClr val="333399"/>
        </a:dk2>
        <a:lt2>
          <a:srgbClr val="FFFFFF"/>
        </a:lt2>
        <a:accent1>
          <a:srgbClr val="0099CC"/>
        </a:accent1>
        <a:accent2>
          <a:srgbClr val="0386AF"/>
        </a:accent2>
        <a:accent3>
          <a:srgbClr val="ADADCA"/>
        </a:accent3>
        <a:accent4>
          <a:srgbClr val="DADADA"/>
        </a:accent4>
        <a:accent5>
          <a:srgbClr val="AACAE2"/>
        </a:accent5>
        <a:accent6>
          <a:srgbClr val="02799E"/>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Pixel 4">
        <a:dk1>
          <a:srgbClr val="008080"/>
        </a:dk1>
        <a:lt1>
          <a:srgbClr val="FFFFFF"/>
        </a:lt1>
        <a:dk2>
          <a:srgbClr val="2F978D"/>
        </a:dk2>
        <a:lt2>
          <a:srgbClr val="FFFFFF"/>
        </a:lt2>
        <a:accent1>
          <a:srgbClr val="0099FF"/>
        </a:accent1>
        <a:accent2>
          <a:srgbClr val="009999"/>
        </a:accent2>
        <a:accent3>
          <a:srgbClr val="ADC9C5"/>
        </a:accent3>
        <a:accent4>
          <a:srgbClr val="DADADA"/>
        </a:accent4>
        <a:accent5>
          <a:srgbClr val="AACAFF"/>
        </a:accent5>
        <a:accent6>
          <a:srgbClr val="008A8A"/>
        </a:accent6>
        <a:hlink>
          <a:srgbClr val="FFFFCC"/>
        </a:hlink>
        <a:folHlink>
          <a:srgbClr val="70CAC6"/>
        </a:folHlink>
      </a:clrScheme>
      <a:clrMap bg1="dk2" tx1="lt1" bg2="dk1" tx2="lt2" accent1="accent1" accent2="accent2" accent3="accent3" accent4="accent4" accent5="accent5" accent6="accent6" hlink="hlink" folHlink="folHlink"/>
    </a:extraClrScheme>
    <a:extraClrScheme>
      <a:clrScheme name="Pixel 5">
        <a:dk1>
          <a:srgbClr val="822504"/>
        </a:dk1>
        <a:lt1>
          <a:srgbClr val="FFFFFF"/>
        </a:lt1>
        <a:dk2>
          <a:srgbClr val="330000"/>
        </a:dk2>
        <a:lt2>
          <a:srgbClr val="FFFFFF"/>
        </a:lt2>
        <a:accent1>
          <a:srgbClr val="FF9900"/>
        </a:accent1>
        <a:accent2>
          <a:srgbClr val="9E2A06"/>
        </a:accent2>
        <a:accent3>
          <a:srgbClr val="ADAAAA"/>
        </a:accent3>
        <a:accent4>
          <a:srgbClr val="DADADA"/>
        </a:accent4>
        <a:accent5>
          <a:srgbClr val="FFCAAA"/>
        </a:accent5>
        <a:accent6>
          <a:srgbClr val="8F2505"/>
        </a:accent6>
        <a:hlink>
          <a:srgbClr val="FF3300"/>
        </a:hlink>
        <a:folHlink>
          <a:srgbClr val="7C0704"/>
        </a:folHlink>
      </a:clrScheme>
      <a:clrMap bg1="dk2" tx1="lt1" bg2="dk1" tx2="lt2" accent1="accent1" accent2="accent2" accent3="accent3" accent4="accent4" accent5="accent5" accent6="accent6" hlink="hlink" folHlink="folHlink"/>
    </a:extraClrScheme>
    <a:extraClrScheme>
      <a:clrScheme name="Pixel 6">
        <a:dk1>
          <a:srgbClr val="336600"/>
        </a:dk1>
        <a:lt1>
          <a:srgbClr val="FFFFFF"/>
        </a:lt1>
        <a:dk2>
          <a:srgbClr val="4A7911"/>
        </a:dk2>
        <a:lt2>
          <a:srgbClr val="FFFFFF"/>
        </a:lt2>
        <a:accent1>
          <a:srgbClr val="666633"/>
        </a:accent1>
        <a:accent2>
          <a:srgbClr val="669900"/>
        </a:accent2>
        <a:accent3>
          <a:srgbClr val="B1BEAA"/>
        </a:accent3>
        <a:accent4>
          <a:srgbClr val="DADADA"/>
        </a:accent4>
        <a:accent5>
          <a:srgbClr val="B8B8AD"/>
        </a:accent5>
        <a:accent6>
          <a:srgbClr val="5C8A00"/>
        </a:accent6>
        <a:hlink>
          <a:srgbClr val="FFCC00"/>
        </a:hlink>
        <a:folHlink>
          <a:srgbClr val="99CC00"/>
        </a:folHlink>
      </a:clrScheme>
      <a:clrMap bg1="dk2" tx1="lt1" bg2="dk1" tx2="lt2" accent1="accent1" accent2="accent2" accent3="accent3" accent4="accent4" accent5="accent5" accent6="accent6" hlink="hlink" folHlink="folHlink"/>
    </a:extraClrScheme>
    <a:extraClrScheme>
      <a:clrScheme name="Pixel 7">
        <a:dk1>
          <a:srgbClr val="000000"/>
        </a:dk1>
        <a:lt1>
          <a:srgbClr val="FFFFFF"/>
        </a:lt1>
        <a:dk2>
          <a:srgbClr val="000000"/>
        </a:dk2>
        <a:lt2>
          <a:srgbClr val="CC3300"/>
        </a:lt2>
        <a:accent1>
          <a:srgbClr val="FFCC00"/>
        </a:accent1>
        <a:accent2>
          <a:srgbClr val="CC6600"/>
        </a:accent2>
        <a:accent3>
          <a:srgbClr val="FFFFFF"/>
        </a:accent3>
        <a:accent4>
          <a:srgbClr val="000000"/>
        </a:accent4>
        <a:accent5>
          <a:srgbClr val="FFE2AA"/>
        </a:accent5>
        <a:accent6>
          <a:srgbClr val="B95C00"/>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Pixel 8">
        <a:dk1>
          <a:srgbClr val="003300"/>
        </a:dk1>
        <a:lt1>
          <a:srgbClr val="FFFFFF"/>
        </a:lt1>
        <a:dk2>
          <a:srgbClr val="000000"/>
        </a:dk2>
        <a:lt2>
          <a:srgbClr val="336600"/>
        </a:lt2>
        <a:accent1>
          <a:srgbClr val="CCCC00"/>
        </a:accent1>
        <a:accent2>
          <a:srgbClr val="669900"/>
        </a:accent2>
        <a:accent3>
          <a:srgbClr val="FFFFFF"/>
        </a:accent3>
        <a:accent4>
          <a:srgbClr val="002A00"/>
        </a:accent4>
        <a:accent5>
          <a:srgbClr val="E2E2AA"/>
        </a:accent5>
        <a:accent6>
          <a:srgbClr val="5C8A00"/>
        </a:accent6>
        <a:hlink>
          <a:srgbClr val="333300"/>
        </a:hlink>
        <a:folHlink>
          <a:srgbClr val="99CC00"/>
        </a:folHlink>
      </a:clrScheme>
      <a:clrMap bg1="lt1" tx1="dk1" bg2="lt2" tx2="dk2" accent1="accent1" accent2="accent2" accent3="accent3" accent4="accent4" accent5="accent5" accent6="accent6" hlink="hlink" folHlink="folHlink"/>
    </a:extraClrScheme>
    <a:extraClrScheme>
      <a:clrScheme name="Pixel 9">
        <a:dk1>
          <a:srgbClr val="000000"/>
        </a:dk1>
        <a:lt1>
          <a:srgbClr val="FFFFFF"/>
        </a:lt1>
        <a:dk2>
          <a:srgbClr val="000000"/>
        </a:dk2>
        <a:lt2>
          <a:srgbClr val="440044"/>
        </a:lt2>
        <a:accent1>
          <a:srgbClr val="FFCCCC"/>
        </a:accent1>
        <a:accent2>
          <a:srgbClr val="790571"/>
        </a:accent2>
        <a:accent3>
          <a:srgbClr val="FFFFFF"/>
        </a:accent3>
        <a:accent4>
          <a:srgbClr val="000000"/>
        </a:accent4>
        <a:accent5>
          <a:srgbClr val="FFE2E2"/>
        </a:accent5>
        <a:accent6>
          <a:srgbClr val="6D0466"/>
        </a:accent6>
        <a:hlink>
          <a:srgbClr val="993366"/>
        </a:hlink>
        <a:folHlink>
          <a:srgbClr val="9F839F"/>
        </a:folHlink>
      </a:clrScheme>
      <a:clrMap bg1="lt1" tx1="dk1" bg2="lt2" tx2="dk2" accent1="accent1" accent2="accent2" accent3="accent3" accent4="accent4" accent5="accent5" accent6="accent6" hlink="hlink" folHlink="folHlink"/>
    </a:extraClrScheme>
    <a:extraClrScheme>
      <a:clrScheme name="Pixel 10">
        <a:dk1>
          <a:srgbClr val="000000"/>
        </a:dk1>
        <a:lt1>
          <a:srgbClr val="FFFFFF"/>
        </a:lt1>
        <a:dk2>
          <a:srgbClr val="000000"/>
        </a:dk2>
        <a:lt2>
          <a:srgbClr val="FF9900"/>
        </a:lt2>
        <a:accent1>
          <a:srgbClr val="FFCC99"/>
        </a:accent1>
        <a:accent2>
          <a:srgbClr val="FBA313"/>
        </a:accent2>
        <a:accent3>
          <a:srgbClr val="FFFFFF"/>
        </a:accent3>
        <a:accent4>
          <a:srgbClr val="000000"/>
        </a:accent4>
        <a:accent5>
          <a:srgbClr val="FFE2CA"/>
        </a:accent5>
        <a:accent6>
          <a:srgbClr val="E39310"/>
        </a:accent6>
        <a:hlink>
          <a:srgbClr val="CC3300"/>
        </a:hlink>
        <a:folHlink>
          <a:srgbClr val="FCC66E"/>
        </a:folHlink>
      </a:clrScheme>
      <a:clrMap bg1="lt1" tx1="dk1" bg2="lt2" tx2="dk2" accent1="accent1" accent2="accent2" accent3="accent3" accent4="accent4" accent5="accent5" accent6="accent6" hlink="hlink" folHlink="folHlink"/>
    </a:extraClrScheme>
    <a:extraClrScheme>
      <a:clrScheme name="Pixel 11">
        <a:dk1>
          <a:srgbClr val="000000"/>
        </a:dk1>
        <a:lt1>
          <a:srgbClr val="FFFFFF"/>
        </a:lt1>
        <a:dk2>
          <a:srgbClr val="000000"/>
        </a:dk2>
        <a:lt2>
          <a:srgbClr val="779F92"/>
        </a:lt2>
        <a:accent1>
          <a:srgbClr val="33CCCC"/>
        </a:accent1>
        <a:accent2>
          <a:srgbClr val="9DC2D7"/>
        </a:accent2>
        <a:accent3>
          <a:srgbClr val="FFFFFF"/>
        </a:accent3>
        <a:accent4>
          <a:srgbClr val="000000"/>
        </a:accent4>
        <a:accent5>
          <a:srgbClr val="ADE2E2"/>
        </a:accent5>
        <a:accent6>
          <a:srgbClr val="8EB0C3"/>
        </a:accent6>
        <a:hlink>
          <a:srgbClr val="006666"/>
        </a:hlink>
        <a:folHlink>
          <a:srgbClr val="CCCCFF"/>
        </a:folHlink>
      </a:clrScheme>
      <a:clrMap bg1="lt1" tx1="dk1" bg2="lt2" tx2="dk2" accent1="accent1" accent2="accent2" accent3="accent3" accent4="accent4" accent5="accent5" accent6="accent6" hlink="hlink" folHlink="folHlink"/>
    </a:extraClrScheme>
    <a:extraClrScheme>
      <a:clrScheme name="Pixel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7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8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9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0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2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5_Pixel">
  <a:themeElements>
    <a:clrScheme name="Pixel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fontScheme name="Pixe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Pixel 1">
        <a:dk1>
          <a:srgbClr val="0066FF"/>
        </a:dk1>
        <a:lt1>
          <a:srgbClr val="FFFFFF"/>
        </a:lt1>
        <a:dk2>
          <a:srgbClr val="000066"/>
        </a:dk2>
        <a:lt2>
          <a:srgbClr val="FFFFFF"/>
        </a:lt2>
        <a:accent1>
          <a:srgbClr val="6699FF"/>
        </a:accent1>
        <a:accent2>
          <a:srgbClr val="3333FF"/>
        </a:accent2>
        <a:accent3>
          <a:srgbClr val="AAAAB8"/>
        </a:accent3>
        <a:accent4>
          <a:srgbClr val="DADADA"/>
        </a:accent4>
        <a:accent5>
          <a:srgbClr val="B8CAFF"/>
        </a:accent5>
        <a:accent6>
          <a:srgbClr val="2D2DE7"/>
        </a:accent6>
        <a:hlink>
          <a:srgbClr val="FFCC00"/>
        </a:hlink>
        <a:folHlink>
          <a:srgbClr val="0000CC"/>
        </a:folHlink>
      </a:clrScheme>
      <a:clrMap bg1="dk2" tx1="lt1" bg2="dk1" tx2="lt2" accent1="accent1" accent2="accent2" accent3="accent3" accent4="accent4" accent5="accent5" accent6="accent6" hlink="hlink" folHlink="folHlink"/>
    </a:extraClrScheme>
    <a:extraClrScheme>
      <a:clrScheme name="Pixel 2">
        <a:dk1>
          <a:srgbClr val="009999"/>
        </a:dk1>
        <a:lt1>
          <a:srgbClr val="FFFFFF"/>
        </a:lt1>
        <a:dk2>
          <a:srgbClr val="334B49"/>
        </a:dk2>
        <a:lt2>
          <a:srgbClr val="FFFFFF"/>
        </a:lt2>
        <a:accent1>
          <a:srgbClr val="33CCCC"/>
        </a:accent1>
        <a:accent2>
          <a:srgbClr val="008080"/>
        </a:accent2>
        <a:accent3>
          <a:srgbClr val="ADB1B1"/>
        </a:accent3>
        <a:accent4>
          <a:srgbClr val="DADADA"/>
        </a:accent4>
        <a:accent5>
          <a:srgbClr val="ADE2E2"/>
        </a:accent5>
        <a:accent6>
          <a:srgbClr val="007373"/>
        </a:accent6>
        <a:hlink>
          <a:srgbClr val="FFCC00"/>
        </a:hlink>
        <a:folHlink>
          <a:srgbClr val="006666"/>
        </a:folHlink>
      </a:clrScheme>
      <a:clrMap bg1="dk2" tx1="lt1" bg2="dk1" tx2="lt2" accent1="accent1" accent2="accent2" accent3="accent3" accent4="accent4" accent5="accent5" accent6="accent6" hlink="hlink" folHlink="folHlink"/>
    </a:extraClrScheme>
    <a:extraClrScheme>
      <a:clrScheme name="Pixel 3">
        <a:dk1>
          <a:srgbClr val="006699"/>
        </a:dk1>
        <a:lt1>
          <a:srgbClr val="FFFFFF"/>
        </a:lt1>
        <a:dk2>
          <a:srgbClr val="333399"/>
        </a:dk2>
        <a:lt2>
          <a:srgbClr val="FFFFFF"/>
        </a:lt2>
        <a:accent1>
          <a:srgbClr val="0099CC"/>
        </a:accent1>
        <a:accent2>
          <a:srgbClr val="0386AF"/>
        </a:accent2>
        <a:accent3>
          <a:srgbClr val="ADADCA"/>
        </a:accent3>
        <a:accent4>
          <a:srgbClr val="DADADA"/>
        </a:accent4>
        <a:accent5>
          <a:srgbClr val="AACAE2"/>
        </a:accent5>
        <a:accent6>
          <a:srgbClr val="02799E"/>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Pixel 4">
        <a:dk1>
          <a:srgbClr val="008080"/>
        </a:dk1>
        <a:lt1>
          <a:srgbClr val="FFFFFF"/>
        </a:lt1>
        <a:dk2>
          <a:srgbClr val="2F978D"/>
        </a:dk2>
        <a:lt2>
          <a:srgbClr val="FFFFFF"/>
        </a:lt2>
        <a:accent1>
          <a:srgbClr val="0099FF"/>
        </a:accent1>
        <a:accent2>
          <a:srgbClr val="009999"/>
        </a:accent2>
        <a:accent3>
          <a:srgbClr val="ADC9C5"/>
        </a:accent3>
        <a:accent4>
          <a:srgbClr val="DADADA"/>
        </a:accent4>
        <a:accent5>
          <a:srgbClr val="AACAFF"/>
        </a:accent5>
        <a:accent6>
          <a:srgbClr val="008A8A"/>
        </a:accent6>
        <a:hlink>
          <a:srgbClr val="FFFFCC"/>
        </a:hlink>
        <a:folHlink>
          <a:srgbClr val="70CAC6"/>
        </a:folHlink>
      </a:clrScheme>
      <a:clrMap bg1="dk2" tx1="lt1" bg2="dk1" tx2="lt2" accent1="accent1" accent2="accent2" accent3="accent3" accent4="accent4" accent5="accent5" accent6="accent6" hlink="hlink" folHlink="folHlink"/>
    </a:extraClrScheme>
    <a:extraClrScheme>
      <a:clrScheme name="Pixel 5">
        <a:dk1>
          <a:srgbClr val="822504"/>
        </a:dk1>
        <a:lt1>
          <a:srgbClr val="FFFFFF"/>
        </a:lt1>
        <a:dk2>
          <a:srgbClr val="330000"/>
        </a:dk2>
        <a:lt2>
          <a:srgbClr val="FFFFFF"/>
        </a:lt2>
        <a:accent1>
          <a:srgbClr val="FF9900"/>
        </a:accent1>
        <a:accent2>
          <a:srgbClr val="9E2A06"/>
        </a:accent2>
        <a:accent3>
          <a:srgbClr val="ADAAAA"/>
        </a:accent3>
        <a:accent4>
          <a:srgbClr val="DADADA"/>
        </a:accent4>
        <a:accent5>
          <a:srgbClr val="FFCAAA"/>
        </a:accent5>
        <a:accent6>
          <a:srgbClr val="8F2505"/>
        </a:accent6>
        <a:hlink>
          <a:srgbClr val="FF3300"/>
        </a:hlink>
        <a:folHlink>
          <a:srgbClr val="7C0704"/>
        </a:folHlink>
      </a:clrScheme>
      <a:clrMap bg1="dk2" tx1="lt1" bg2="dk1" tx2="lt2" accent1="accent1" accent2="accent2" accent3="accent3" accent4="accent4" accent5="accent5" accent6="accent6" hlink="hlink" folHlink="folHlink"/>
    </a:extraClrScheme>
    <a:extraClrScheme>
      <a:clrScheme name="Pixel 6">
        <a:dk1>
          <a:srgbClr val="336600"/>
        </a:dk1>
        <a:lt1>
          <a:srgbClr val="FFFFFF"/>
        </a:lt1>
        <a:dk2>
          <a:srgbClr val="4A7911"/>
        </a:dk2>
        <a:lt2>
          <a:srgbClr val="FFFFFF"/>
        </a:lt2>
        <a:accent1>
          <a:srgbClr val="666633"/>
        </a:accent1>
        <a:accent2>
          <a:srgbClr val="669900"/>
        </a:accent2>
        <a:accent3>
          <a:srgbClr val="B1BEAA"/>
        </a:accent3>
        <a:accent4>
          <a:srgbClr val="DADADA"/>
        </a:accent4>
        <a:accent5>
          <a:srgbClr val="B8B8AD"/>
        </a:accent5>
        <a:accent6>
          <a:srgbClr val="5C8A00"/>
        </a:accent6>
        <a:hlink>
          <a:srgbClr val="FFCC00"/>
        </a:hlink>
        <a:folHlink>
          <a:srgbClr val="99CC00"/>
        </a:folHlink>
      </a:clrScheme>
      <a:clrMap bg1="dk2" tx1="lt1" bg2="dk1" tx2="lt2" accent1="accent1" accent2="accent2" accent3="accent3" accent4="accent4" accent5="accent5" accent6="accent6" hlink="hlink" folHlink="folHlink"/>
    </a:extraClrScheme>
    <a:extraClrScheme>
      <a:clrScheme name="Pixel 7">
        <a:dk1>
          <a:srgbClr val="000000"/>
        </a:dk1>
        <a:lt1>
          <a:srgbClr val="FFFFFF"/>
        </a:lt1>
        <a:dk2>
          <a:srgbClr val="000000"/>
        </a:dk2>
        <a:lt2>
          <a:srgbClr val="CC3300"/>
        </a:lt2>
        <a:accent1>
          <a:srgbClr val="FFCC00"/>
        </a:accent1>
        <a:accent2>
          <a:srgbClr val="CC6600"/>
        </a:accent2>
        <a:accent3>
          <a:srgbClr val="FFFFFF"/>
        </a:accent3>
        <a:accent4>
          <a:srgbClr val="000000"/>
        </a:accent4>
        <a:accent5>
          <a:srgbClr val="FFE2AA"/>
        </a:accent5>
        <a:accent6>
          <a:srgbClr val="B95C00"/>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Pixel 8">
        <a:dk1>
          <a:srgbClr val="003300"/>
        </a:dk1>
        <a:lt1>
          <a:srgbClr val="FFFFFF"/>
        </a:lt1>
        <a:dk2>
          <a:srgbClr val="000000"/>
        </a:dk2>
        <a:lt2>
          <a:srgbClr val="336600"/>
        </a:lt2>
        <a:accent1>
          <a:srgbClr val="CCCC00"/>
        </a:accent1>
        <a:accent2>
          <a:srgbClr val="669900"/>
        </a:accent2>
        <a:accent3>
          <a:srgbClr val="FFFFFF"/>
        </a:accent3>
        <a:accent4>
          <a:srgbClr val="002A00"/>
        </a:accent4>
        <a:accent5>
          <a:srgbClr val="E2E2AA"/>
        </a:accent5>
        <a:accent6>
          <a:srgbClr val="5C8A00"/>
        </a:accent6>
        <a:hlink>
          <a:srgbClr val="333300"/>
        </a:hlink>
        <a:folHlink>
          <a:srgbClr val="99CC00"/>
        </a:folHlink>
      </a:clrScheme>
      <a:clrMap bg1="lt1" tx1="dk1" bg2="lt2" tx2="dk2" accent1="accent1" accent2="accent2" accent3="accent3" accent4="accent4" accent5="accent5" accent6="accent6" hlink="hlink" folHlink="folHlink"/>
    </a:extraClrScheme>
    <a:extraClrScheme>
      <a:clrScheme name="Pixel 9">
        <a:dk1>
          <a:srgbClr val="000000"/>
        </a:dk1>
        <a:lt1>
          <a:srgbClr val="FFFFFF"/>
        </a:lt1>
        <a:dk2>
          <a:srgbClr val="000000"/>
        </a:dk2>
        <a:lt2>
          <a:srgbClr val="440044"/>
        </a:lt2>
        <a:accent1>
          <a:srgbClr val="FFCCCC"/>
        </a:accent1>
        <a:accent2>
          <a:srgbClr val="790571"/>
        </a:accent2>
        <a:accent3>
          <a:srgbClr val="FFFFFF"/>
        </a:accent3>
        <a:accent4>
          <a:srgbClr val="000000"/>
        </a:accent4>
        <a:accent5>
          <a:srgbClr val="FFE2E2"/>
        </a:accent5>
        <a:accent6>
          <a:srgbClr val="6D0466"/>
        </a:accent6>
        <a:hlink>
          <a:srgbClr val="993366"/>
        </a:hlink>
        <a:folHlink>
          <a:srgbClr val="9F839F"/>
        </a:folHlink>
      </a:clrScheme>
      <a:clrMap bg1="lt1" tx1="dk1" bg2="lt2" tx2="dk2" accent1="accent1" accent2="accent2" accent3="accent3" accent4="accent4" accent5="accent5" accent6="accent6" hlink="hlink" folHlink="folHlink"/>
    </a:extraClrScheme>
    <a:extraClrScheme>
      <a:clrScheme name="Pixel 10">
        <a:dk1>
          <a:srgbClr val="000000"/>
        </a:dk1>
        <a:lt1>
          <a:srgbClr val="FFFFFF"/>
        </a:lt1>
        <a:dk2>
          <a:srgbClr val="000000"/>
        </a:dk2>
        <a:lt2>
          <a:srgbClr val="FF9900"/>
        </a:lt2>
        <a:accent1>
          <a:srgbClr val="FFCC99"/>
        </a:accent1>
        <a:accent2>
          <a:srgbClr val="FBA313"/>
        </a:accent2>
        <a:accent3>
          <a:srgbClr val="FFFFFF"/>
        </a:accent3>
        <a:accent4>
          <a:srgbClr val="000000"/>
        </a:accent4>
        <a:accent5>
          <a:srgbClr val="FFE2CA"/>
        </a:accent5>
        <a:accent6>
          <a:srgbClr val="E39310"/>
        </a:accent6>
        <a:hlink>
          <a:srgbClr val="CC3300"/>
        </a:hlink>
        <a:folHlink>
          <a:srgbClr val="FCC66E"/>
        </a:folHlink>
      </a:clrScheme>
      <a:clrMap bg1="lt1" tx1="dk1" bg2="lt2" tx2="dk2" accent1="accent1" accent2="accent2" accent3="accent3" accent4="accent4" accent5="accent5" accent6="accent6" hlink="hlink" folHlink="folHlink"/>
    </a:extraClrScheme>
    <a:extraClrScheme>
      <a:clrScheme name="Pixel 11">
        <a:dk1>
          <a:srgbClr val="000000"/>
        </a:dk1>
        <a:lt1>
          <a:srgbClr val="FFFFFF"/>
        </a:lt1>
        <a:dk2>
          <a:srgbClr val="000000"/>
        </a:dk2>
        <a:lt2>
          <a:srgbClr val="779F92"/>
        </a:lt2>
        <a:accent1>
          <a:srgbClr val="33CCCC"/>
        </a:accent1>
        <a:accent2>
          <a:srgbClr val="9DC2D7"/>
        </a:accent2>
        <a:accent3>
          <a:srgbClr val="FFFFFF"/>
        </a:accent3>
        <a:accent4>
          <a:srgbClr val="000000"/>
        </a:accent4>
        <a:accent5>
          <a:srgbClr val="ADE2E2"/>
        </a:accent5>
        <a:accent6>
          <a:srgbClr val="8EB0C3"/>
        </a:accent6>
        <a:hlink>
          <a:srgbClr val="006666"/>
        </a:hlink>
        <a:folHlink>
          <a:srgbClr val="CCCCFF"/>
        </a:folHlink>
      </a:clrScheme>
      <a:clrMap bg1="lt1" tx1="dk1" bg2="lt2" tx2="dk2" accent1="accent1" accent2="accent2" accent3="accent3" accent4="accent4" accent5="accent5" accent6="accent6" hlink="hlink" folHlink="folHlink"/>
    </a:extraClrScheme>
    <a:extraClrScheme>
      <a:clrScheme name="Pixel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2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27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28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29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30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3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3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3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3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3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6_Pixel">
  <a:themeElements>
    <a:clrScheme name="Pixel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fontScheme name="Pixe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Pixel 1">
        <a:dk1>
          <a:srgbClr val="0066FF"/>
        </a:dk1>
        <a:lt1>
          <a:srgbClr val="FFFFFF"/>
        </a:lt1>
        <a:dk2>
          <a:srgbClr val="000066"/>
        </a:dk2>
        <a:lt2>
          <a:srgbClr val="FFFFFF"/>
        </a:lt2>
        <a:accent1>
          <a:srgbClr val="6699FF"/>
        </a:accent1>
        <a:accent2>
          <a:srgbClr val="3333FF"/>
        </a:accent2>
        <a:accent3>
          <a:srgbClr val="AAAAB8"/>
        </a:accent3>
        <a:accent4>
          <a:srgbClr val="DADADA"/>
        </a:accent4>
        <a:accent5>
          <a:srgbClr val="B8CAFF"/>
        </a:accent5>
        <a:accent6>
          <a:srgbClr val="2D2DE7"/>
        </a:accent6>
        <a:hlink>
          <a:srgbClr val="FFCC00"/>
        </a:hlink>
        <a:folHlink>
          <a:srgbClr val="0000CC"/>
        </a:folHlink>
      </a:clrScheme>
      <a:clrMap bg1="dk2" tx1="lt1" bg2="dk1" tx2="lt2" accent1="accent1" accent2="accent2" accent3="accent3" accent4="accent4" accent5="accent5" accent6="accent6" hlink="hlink" folHlink="folHlink"/>
    </a:extraClrScheme>
    <a:extraClrScheme>
      <a:clrScheme name="Pixel 2">
        <a:dk1>
          <a:srgbClr val="009999"/>
        </a:dk1>
        <a:lt1>
          <a:srgbClr val="FFFFFF"/>
        </a:lt1>
        <a:dk2>
          <a:srgbClr val="334B49"/>
        </a:dk2>
        <a:lt2>
          <a:srgbClr val="FFFFFF"/>
        </a:lt2>
        <a:accent1>
          <a:srgbClr val="33CCCC"/>
        </a:accent1>
        <a:accent2>
          <a:srgbClr val="008080"/>
        </a:accent2>
        <a:accent3>
          <a:srgbClr val="ADB1B1"/>
        </a:accent3>
        <a:accent4>
          <a:srgbClr val="DADADA"/>
        </a:accent4>
        <a:accent5>
          <a:srgbClr val="ADE2E2"/>
        </a:accent5>
        <a:accent6>
          <a:srgbClr val="007373"/>
        </a:accent6>
        <a:hlink>
          <a:srgbClr val="FFCC00"/>
        </a:hlink>
        <a:folHlink>
          <a:srgbClr val="006666"/>
        </a:folHlink>
      </a:clrScheme>
      <a:clrMap bg1="dk2" tx1="lt1" bg2="dk1" tx2="lt2" accent1="accent1" accent2="accent2" accent3="accent3" accent4="accent4" accent5="accent5" accent6="accent6" hlink="hlink" folHlink="folHlink"/>
    </a:extraClrScheme>
    <a:extraClrScheme>
      <a:clrScheme name="Pixel 3">
        <a:dk1>
          <a:srgbClr val="006699"/>
        </a:dk1>
        <a:lt1>
          <a:srgbClr val="FFFFFF"/>
        </a:lt1>
        <a:dk2>
          <a:srgbClr val="333399"/>
        </a:dk2>
        <a:lt2>
          <a:srgbClr val="FFFFFF"/>
        </a:lt2>
        <a:accent1>
          <a:srgbClr val="0099CC"/>
        </a:accent1>
        <a:accent2>
          <a:srgbClr val="0386AF"/>
        </a:accent2>
        <a:accent3>
          <a:srgbClr val="ADADCA"/>
        </a:accent3>
        <a:accent4>
          <a:srgbClr val="DADADA"/>
        </a:accent4>
        <a:accent5>
          <a:srgbClr val="AACAE2"/>
        </a:accent5>
        <a:accent6>
          <a:srgbClr val="02799E"/>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Pixel 4">
        <a:dk1>
          <a:srgbClr val="008080"/>
        </a:dk1>
        <a:lt1>
          <a:srgbClr val="FFFFFF"/>
        </a:lt1>
        <a:dk2>
          <a:srgbClr val="2F978D"/>
        </a:dk2>
        <a:lt2>
          <a:srgbClr val="FFFFFF"/>
        </a:lt2>
        <a:accent1>
          <a:srgbClr val="0099FF"/>
        </a:accent1>
        <a:accent2>
          <a:srgbClr val="009999"/>
        </a:accent2>
        <a:accent3>
          <a:srgbClr val="ADC9C5"/>
        </a:accent3>
        <a:accent4>
          <a:srgbClr val="DADADA"/>
        </a:accent4>
        <a:accent5>
          <a:srgbClr val="AACAFF"/>
        </a:accent5>
        <a:accent6>
          <a:srgbClr val="008A8A"/>
        </a:accent6>
        <a:hlink>
          <a:srgbClr val="FFFFCC"/>
        </a:hlink>
        <a:folHlink>
          <a:srgbClr val="70CAC6"/>
        </a:folHlink>
      </a:clrScheme>
      <a:clrMap bg1="dk2" tx1="lt1" bg2="dk1" tx2="lt2" accent1="accent1" accent2="accent2" accent3="accent3" accent4="accent4" accent5="accent5" accent6="accent6" hlink="hlink" folHlink="folHlink"/>
    </a:extraClrScheme>
    <a:extraClrScheme>
      <a:clrScheme name="Pixel 5">
        <a:dk1>
          <a:srgbClr val="822504"/>
        </a:dk1>
        <a:lt1>
          <a:srgbClr val="FFFFFF"/>
        </a:lt1>
        <a:dk2>
          <a:srgbClr val="330000"/>
        </a:dk2>
        <a:lt2>
          <a:srgbClr val="FFFFFF"/>
        </a:lt2>
        <a:accent1>
          <a:srgbClr val="FF9900"/>
        </a:accent1>
        <a:accent2>
          <a:srgbClr val="9E2A06"/>
        </a:accent2>
        <a:accent3>
          <a:srgbClr val="ADAAAA"/>
        </a:accent3>
        <a:accent4>
          <a:srgbClr val="DADADA"/>
        </a:accent4>
        <a:accent5>
          <a:srgbClr val="FFCAAA"/>
        </a:accent5>
        <a:accent6>
          <a:srgbClr val="8F2505"/>
        </a:accent6>
        <a:hlink>
          <a:srgbClr val="FF3300"/>
        </a:hlink>
        <a:folHlink>
          <a:srgbClr val="7C0704"/>
        </a:folHlink>
      </a:clrScheme>
      <a:clrMap bg1="dk2" tx1="lt1" bg2="dk1" tx2="lt2" accent1="accent1" accent2="accent2" accent3="accent3" accent4="accent4" accent5="accent5" accent6="accent6" hlink="hlink" folHlink="folHlink"/>
    </a:extraClrScheme>
    <a:extraClrScheme>
      <a:clrScheme name="Pixel 6">
        <a:dk1>
          <a:srgbClr val="336600"/>
        </a:dk1>
        <a:lt1>
          <a:srgbClr val="FFFFFF"/>
        </a:lt1>
        <a:dk2>
          <a:srgbClr val="4A7911"/>
        </a:dk2>
        <a:lt2>
          <a:srgbClr val="FFFFFF"/>
        </a:lt2>
        <a:accent1>
          <a:srgbClr val="666633"/>
        </a:accent1>
        <a:accent2>
          <a:srgbClr val="669900"/>
        </a:accent2>
        <a:accent3>
          <a:srgbClr val="B1BEAA"/>
        </a:accent3>
        <a:accent4>
          <a:srgbClr val="DADADA"/>
        </a:accent4>
        <a:accent5>
          <a:srgbClr val="B8B8AD"/>
        </a:accent5>
        <a:accent6>
          <a:srgbClr val="5C8A00"/>
        </a:accent6>
        <a:hlink>
          <a:srgbClr val="FFCC00"/>
        </a:hlink>
        <a:folHlink>
          <a:srgbClr val="99CC00"/>
        </a:folHlink>
      </a:clrScheme>
      <a:clrMap bg1="dk2" tx1="lt1" bg2="dk1" tx2="lt2" accent1="accent1" accent2="accent2" accent3="accent3" accent4="accent4" accent5="accent5" accent6="accent6" hlink="hlink" folHlink="folHlink"/>
    </a:extraClrScheme>
    <a:extraClrScheme>
      <a:clrScheme name="Pixel 7">
        <a:dk1>
          <a:srgbClr val="000000"/>
        </a:dk1>
        <a:lt1>
          <a:srgbClr val="FFFFFF"/>
        </a:lt1>
        <a:dk2>
          <a:srgbClr val="000000"/>
        </a:dk2>
        <a:lt2>
          <a:srgbClr val="CC3300"/>
        </a:lt2>
        <a:accent1>
          <a:srgbClr val="FFCC00"/>
        </a:accent1>
        <a:accent2>
          <a:srgbClr val="CC6600"/>
        </a:accent2>
        <a:accent3>
          <a:srgbClr val="FFFFFF"/>
        </a:accent3>
        <a:accent4>
          <a:srgbClr val="000000"/>
        </a:accent4>
        <a:accent5>
          <a:srgbClr val="FFE2AA"/>
        </a:accent5>
        <a:accent6>
          <a:srgbClr val="B95C00"/>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Pixel 8">
        <a:dk1>
          <a:srgbClr val="003300"/>
        </a:dk1>
        <a:lt1>
          <a:srgbClr val="FFFFFF"/>
        </a:lt1>
        <a:dk2>
          <a:srgbClr val="000000"/>
        </a:dk2>
        <a:lt2>
          <a:srgbClr val="336600"/>
        </a:lt2>
        <a:accent1>
          <a:srgbClr val="CCCC00"/>
        </a:accent1>
        <a:accent2>
          <a:srgbClr val="669900"/>
        </a:accent2>
        <a:accent3>
          <a:srgbClr val="FFFFFF"/>
        </a:accent3>
        <a:accent4>
          <a:srgbClr val="002A00"/>
        </a:accent4>
        <a:accent5>
          <a:srgbClr val="E2E2AA"/>
        </a:accent5>
        <a:accent6>
          <a:srgbClr val="5C8A00"/>
        </a:accent6>
        <a:hlink>
          <a:srgbClr val="333300"/>
        </a:hlink>
        <a:folHlink>
          <a:srgbClr val="99CC00"/>
        </a:folHlink>
      </a:clrScheme>
      <a:clrMap bg1="lt1" tx1="dk1" bg2="lt2" tx2="dk2" accent1="accent1" accent2="accent2" accent3="accent3" accent4="accent4" accent5="accent5" accent6="accent6" hlink="hlink" folHlink="folHlink"/>
    </a:extraClrScheme>
    <a:extraClrScheme>
      <a:clrScheme name="Pixel 9">
        <a:dk1>
          <a:srgbClr val="000000"/>
        </a:dk1>
        <a:lt1>
          <a:srgbClr val="FFFFFF"/>
        </a:lt1>
        <a:dk2>
          <a:srgbClr val="000000"/>
        </a:dk2>
        <a:lt2>
          <a:srgbClr val="440044"/>
        </a:lt2>
        <a:accent1>
          <a:srgbClr val="FFCCCC"/>
        </a:accent1>
        <a:accent2>
          <a:srgbClr val="790571"/>
        </a:accent2>
        <a:accent3>
          <a:srgbClr val="FFFFFF"/>
        </a:accent3>
        <a:accent4>
          <a:srgbClr val="000000"/>
        </a:accent4>
        <a:accent5>
          <a:srgbClr val="FFE2E2"/>
        </a:accent5>
        <a:accent6>
          <a:srgbClr val="6D0466"/>
        </a:accent6>
        <a:hlink>
          <a:srgbClr val="993366"/>
        </a:hlink>
        <a:folHlink>
          <a:srgbClr val="9F839F"/>
        </a:folHlink>
      </a:clrScheme>
      <a:clrMap bg1="lt1" tx1="dk1" bg2="lt2" tx2="dk2" accent1="accent1" accent2="accent2" accent3="accent3" accent4="accent4" accent5="accent5" accent6="accent6" hlink="hlink" folHlink="folHlink"/>
    </a:extraClrScheme>
    <a:extraClrScheme>
      <a:clrScheme name="Pixel 10">
        <a:dk1>
          <a:srgbClr val="000000"/>
        </a:dk1>
        <a:lt1>
          <a:srgbClr val="FFFFFF"/>
        </a:lt1>
        <a:dk2>
          <a:srgbClr val="000000"/>
        </a:dk2>
        <a:lt2>
          <a:srgbClr val="FF9900"/>
        </a:lt2>
        <a:accent1>
          <a:srgbClr val="FFCC99"/>
        </a:accent1>
        <a:accent2>
          <a:srgbClr val="FBA313"/>
        </a:accent2>
        <a:accent3>
          <a:srgbClr val="FFFFFF"/>
        </a:accent3>
        <a:accent4>
          <a:srgbClr val="000000"/>
        </a:accent4>
        <a:accent5>
          <a:srgbClr val="FFE2CA"/>
        </a:accent5>
        <a:accent6>
          <a:srgbClr val="E39310"/>
        </a:accent6>
        <a:hlink>
          <a:srgbClr val="CC3300"/>
        </a:hlink>
        <a:folHlink>
          <a:srgbClr val="FCC66E"/>
        </a:folHlink>
      </a:clrScheme>
      <a:clrMap bg1="lt1" tx1="dk1" bg2="lt2" tx2="dk2" accent1="accent1" accent2="accent2" accent3="accent3" accent4="accent4" accent5="accent5" accent6="accent6" hlink="hlink" folHlink="folHlink"/>
    </a:extraClrScheme>
    <a:extraClrScheme>
      <a:clrScheme name="Pixel 11">
        <a:dk1>
          <a:srgbClr val="000000"/>
        </a:dk1>
        <a:lt1>
          <a:srgbClr val="FFFFFF"/>
        </a:lt1>
        <a:dk2>
          <a:srgbClr val="000000"/>
        </a:dk2>
        <a:lt2>
          <a:srgbClr val="779F92"/>
        </a:lt2>
        <a:accent1>
          <a:srgbClr val="33CCCC"/>
        </a:accent1>
        <a:accent2>
          <a:srgbClr val="9DC2D7"/>
        </a:accent2>
        <a:accent3>
          <a:srgbClr val="FFFFFF"/>
        </a:accent3>
        <a:accent4>
          <a:srgbClr val="000000"/>
        </a:accent4>
        <a:accent5>
          <a:srgbClr val="ADE2E2"/>
        </a:accent5>
        <a:accent6>
          <a:srgbClr val="8EB0C3"/>
        </a:accent6>
        <a:hlink>
          <a:srgbClr val="006666"/>
        </a:hlink>
        <a:folHlink>
          <a:srgbClr val="CCCCFF"/>
        </a:folHlink>
      </a:clrScheme>
      <a:clrMap bg1="lt1" tx1="dk1" bg2="lt2" tx2="dk2" accent1="accent1" accent2="accent2" accent3="accent3" accent4="accent4" accent5="accent5" accent6="accent6" hlink="hlink" folHlink="folHlink"/>
    </a:extraClrScheme>
    <a:extraClrScheme>
      <a:clrScheme name="Pixel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3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2.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Trek</Template>
  <TotalTime>11601</TotalTime>
  <Words>8684</Words>
  <Application>Microsoft Office PowerPoint</Application>
  <PresentationFormat>On-screen Show (4:3)</PresentationFormat>
  <Paragraphs>564</Paragraphs>
  <Slides>126</Slides>
  <Notes>3</Notes>
  <HiddenSlides>0</HiddenSlides>
  <MMClips>0</MMClips>
  <ScaleCrop>false</ScaleCrop>
  <HeadingPairs>
    <vt:vector size="6" baseType="variant">
      <vt:variant>
        <vt:lpstr>Theme</vt:lpstr>
      </vt:variant>
      <vt:variant>
        <vt:i4>92</vt:i4>
      </vt:variant>
      <vt:variant>
        <vt:lpstr>Embedded OLE Servers</vt:lpstr>
      </vt:variant>
      <vt:variant>
        <vt:i4>3</vt:i4>
      </vt:variant>
      <vt:variant>
        <vt:lpstr>Slide Titles</vt:lpstr>
      </vt:variant>
      <vt:variant>
        <vt:i4>126</vt:i4>
      </vt:variant>
    </vt:vector>
  </HeadingPairs>
  <TitlesOfParts>
    <vt:vector size="221" baseType="lpstr">
      <vt:lpstr>Office Theme</vt:lpstr>
      <vt:lpstr>1_Office Theme</vt:lpstr>
      <vt:lpstr>Pixel</vt:lpstr>
      <vt:lpstr>1_Pixel</vt:lpstr>
      <vt:lpstr>2_Pixel</vt:lpstr>
      <vt:lpstr>3_Pixel</vt:lpstr>
      <vt:lpstr>4_Pixel</vt:lpstr>
      <vt:lpstr>5_Pixel</vt:lpstr>
      <vt:lpstr>6_Pixel</vt:lpstr>
      <vt:lpstr>7_Pixel</vt:lpstr>
      <vt:lpstr>8_Pixel</vt:lpstr>
      <vt:lpstr>Ripple</vt:lpstr>
      <vt:lpstr>1_Ripple</vt:lpstr>
      <vt:lpstr>2_Ripple</vt:lpstr>
      <vt:lpstr>3_Ripple</vt:lpstr>
      <vt:lpstr>4_Ripple</vt:lpstr>
      <vt:lpstr>5_Ripple</vt:lpstr>
      <vt:lpstr>6_Ripple</vt:lpstr>
      <vt:lpstr>7_Ripple</vt:lpstr>
      <vt:lpstr>8_Ripple</vt:lpstr>
      <vt:lpstr>9_Ripple</vt:lpstr>
      <vt:lpstr>10_Ripple</vt:lpstr>
      <vt:lpstr>11_Ripple</vt:lpstr>
      <vt:lpstr>12_Ripple</vt:lpstr>
      <vt:lpstr>13_Ripple</vt:lpstr>
      <vt:lpstr>14_Ripple</vt:lpstr>
      <vt:lpstr>15_Ripple</vt:lpstr>
      <vt:lpstr>16_Ripple</vt:lpstr>
      <vt:lpstr>17_Ripple</vt:lpstr>
      <vt:lpstr>18_Ripple</vt:lpstr>
      <vt:lpstr>19_Ripple</vt:lpstr>
      <vt:lpstr>20_Ripple</vt:lpstr>
      <vt:lpstr>21_Ripple</vt:lpstr>
      <vt:lpstr>22_Ripple</vt:lpstr>
      <vt:lpstr>23_Ripple</vt:lpstr>
      <vt:lpstr>24_Ripple</vt:lpstr>
      <vt:lpstr>25_Ripple</vt:lpstr>
      <vt:lpstr>26_Ripple</vt:lpstr>
      <vt:lpstr>27_Ripple</vt:lpstr>
      <vt:lpstr>28_Ripple</vt:lpstr>
      <vt:lpstr>29_Ripple</vt:lpstr>
      <vt:lpstr>30_Ripple</vt:lpstr>
      <vt:lpstr>31_Ripple</vt:lpstr>
      <vt:lpstr>32_Ripple</vt:lpstr>
      <vt:lpstr>33_Ripple</vt:lpstr>
      <vt:lpstr>34_Ripple</vt:lpstr>
      <vt:lpstr>35_Ripple</vt:lpstr>
      <vt:lpstr>36_Ripple</vt:lpstr>
      <vt:lpstr>37_Ripple</vt:lpstr>
      <vt:lpstr>38_Ripple</vt:lpstr>
      <vt:lpstr>39_Ripple</vt:lpstr>
      <vt:lpstr>40_Ripple</vt:lpstr>
      <vt:lpstr>41_Ripple</vt:lpstr>
      <vt:lpstr>Beam</vt:lpstr>
      <vt:lpstr>1_Beam</vt:lpstr>
      <vt:lpstr>2_Beam</vt:lpstr>
      <vt:lpstr>3_Beam</vt:lpstr>
      <vt:lpstr>4_Beam</vt:lpstr>
      <vt:lpstr>5_Beam</vt:lpstr>
      <vt:lpstr>6_Beam</vt:lpstr>
      <vt:lpstr>7_Beam</vt:lpstr>
      <vt:lpstr>8_Beam</vt:lpstr>
      <vt:lpstr>9_Beam</vt:lpstr>
      <vt:lpstr>10_Beam</vt:lpstr>
      <vt:lpstr>11_Beam</vt:lpstr>
      <vt:lpstr>12_Beam</vt:lpstr>
      <vt:lpstr>13_Beam</vt:lpstr>
      <vt:lpstr>14_Beam</vt:lpstr>
      <vt:lpstr>15_Beam</vt:lpstr>
      <vt:lpstr>16_Beam</vt:lpstr>
      <vt:lpstr>17_Beam</vt:lpstr>
      <vt:lpstr>18_Beam</vt:lpstr>
      <vt:lpstr>19_Beam</vt:lpstr>
      <vt:lpstr>20_Beam</vt:lpstr>
      <vt:lpstr>21_Beam</vt:lpstr>
      <vt:lpstr>22_Beam</vt:lpstr>
      <vt:lpstr>23_Beam</vt:lpstr>
      <vt:lpstr>24_Beam</vt:lpstr>
      <vt:lpstr>25_Beam</vt:lpstr>
      <vt:lpstr>26_Beam</vt:lpstr>
      <vt:lpstr>27_Beam</vt:lpstr>
      <vt:lpstr>28_Beam</vt:lpstr>
      <vt:lpstr>29_Beam</vt:lpstr>
      <vt:lpstr>30_Beam</vt:lpstr>
      <vt:lpstr>31_Beam</vt:lpstr>
      <vt:lpstr>32_Beam</vt:lpstr>
      <vt:lpstr>33_Beam</vt:lpstr>
      <vt:lpstr>34_Beam</vt:lpstr>
      <vt:lpstr>35_Beam</vt:lpstr>
      <vt:lpstr>36_Beam</vt:lpstr>
      <vt:lpstr>2_Office Theme</vt:lpstr>
      <vt:lpstr>3_Office Theme</vt:lpstr>
      <vt:lpstr>Visio</vt:lpstr>
      <vt:lpstr>Worksheet</vt:lpstr>
      <vt:lpstr>Document</vt:lpstr>
      <vt:lpstr>Affordable Care Act/HB 1059</vt:lpstr>
      <vt:lpstr>Today’s Agenda</vt:lpstr>
      <vt:lpstr>PERS Plan Eligibility today</vt:lpstr>
      <vt:lpstr>HB 1059</vt:lpstr>
      <vt:lpstr>PERS Plan Eligibility</vt:lpstr>
      <vt:lpstr>PERS Plan Eligibility</vt:lpstr>
      <vt:lpstr>HB 1059: Definition of Temporary Employee</vt:lpstr>
      <vt:lpstr>PERS Plan Eligibility</vt:lpstr>
      <vt:lpstr>State Decisions</vt:lpstr>
      <vt:lpstr>Effective date</vt:lpstr>
      <vt:lpstr>PowerPoint Presentation</vt:lpstr>
      <vt:lpstr>Today’s Agenda:</vt:lpstr>
      <vt:lpstr>Key Affordable Care Act (ACA) Provisions</vt:lpstr>
      <vt:lpstr>Employer Mandate Summary</vt:lpstr>
      <vt:lpstr>ACA Timeline</vt:lpstr>
      <vt:lpstr>Preparing for 2015:</vt:lpstr>
      <vt:lpstr>1. Is Your Group an “Applicable Large Employer? </vt:lpstr>
      <vt:lpstr>2. Do you offer Coverage to Substantially All         Full-Time Employees? </vt:lpstr>
      <vt:lpstr>2. Do you offer Coverage to Substantially All         Full-Time Employees? </vt:lpstr>
      <vt:lpstr>2. Do you offer Coverage to Substantially (95%) All         Full-Time Employees? </vt:lpstr>
      <vt:lpstr>2. Do you offer Coverage to Substantially All         Full-Time Employees? </vt:lpstr>
      <vt:lpstr>2. Do you offer Coverage to Substantially All         Full-Time Employees? </vt:lpstr>
      <vt:lpstr>2. Do you offer Coverage to Substantially All         Full-Time Employees? </vt:lpstr>
      <vt:lpstr>Examples:</vt:lpstr>
      <vt:lpstr>2. Do you offer Coverage to Substantially All         Full-Time Employees? </vt:lpstr>
      <vt:lpstr>3.  Is Coverage Affordable?</vt:lpstr>
      <vt:lpstr>3.  Is Coverage Affordable?</vt:lpstr>
      <vt:lpstr>Additional Requirements:</vt:lpstr>
      <vt:lpstr>Additional Requirements</vt:lpstr>
      <vt:lpstr>Questions</vt:lpstr>
      <vt:lpstr>IMPLEMENTATION</vt:lpstr>
      <vt:lpstr>NDPERS Website</vt:lpstr>
      <vt:lpstr>Marketplace Notice</vt:lpstr>
      <vt:lpstr>Dual Coverage Policy</vt:lpstr>
      <vt:lpstr>Rates – Single + Dependent</vt:lpstr>
      <vt:lpstr>Offer of Coverage</vt:lpstr>
      <vt:lpstr>Decline Offer of Coverage</vt:lpstr>
      <vt:lpstr>PowerPoint Presentation</vt:lpstr>
      <vt:lpstr>Temporary Employee  Payroll File</vt:lpstr>
      <vt:lpstr>PowerPoint Presentation</vt:lpstr>
      <vt:lpstr>Questions?</vt:lpstr>
      <vt:lpstr>Questions &amp; Answers</vt:lpstr>
      <vt:lpstr>PowerPoint Presentation</vt:lpstr>
      <vt:lpstr>DEFINITIONS</vt:lpstr>
      <vt:lpstr>ELIGIBILITY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AFFORDABILITY/SAFE HARBOR/PREMIUM</vt:lpstr>
      <vt:lpstr>PowerPoint Presentation</vt:lpstr>
      <vt:lpstr>PowerPoint Presentation</vt:lpstr>
      <vt:lpstr>PowerPoint Presentation</vt:lpstr>
      <vt:lpstr>PowerPoint Presentation</vt:lpstr>
      <vt:lpstr>PowerPoint Presentation</vt:lpstr>
      <vt:lpstr>PowerPoint Presentation</vt:lpstr>
      <vt:lpstr>STATE AGENCY RELATED</vt:lpstr>
      <vt:lpstr>PowerPoint Presentation</vt:lpstr>
      <vt:lpstr>PowerPoint Presentation</vt:lpstr>
      <vt:lpstr>PowerPoint Presentation</vt:lpstr>
      <vt:lpstr>POLITICAL SUB RELATED</vt:lpstr>
      <vt:lpstr>PowerPoint Presentation</vt:lpstr>
      <vt:lpstr>PowerPoint Presentation</vt:lpstr>
      <vt:lpstr>PowerPoint Presentation</vt:lpstr>
      <vt:lpstr>NOTICES/TAX REPORTING</vt:lpstr>
      <vt:lpstr>PowerPoint Presentation</vt:lpstr>
      <vt:lpstr>PowerPoint Presentation</vt:lpstr>
      <vt:lpstr>PowerPoint Presentation</vt:lpstr>
      <vt:lpstr>ACA New Hire  Eligibility Process</vt:lpstr>
      <vt:lpstr>Decision Chart</vt:lpstr>
      <vt:lpstr>PowerPoint Presentation</vt:lpstr>
      <vt:lpstr>Step 1</vt:lpstr>
      <vt:lpstr>If Yes</vt:lpstr>
      <vt:lpstr>If No, go to step 2</vt:lpstr>
      <vt:lpstr>If Yes</vt:lpstr>
      <vt:lpstr>If No, go to Step 3</vt:lpstr>
      <vt:lpstr>If Yes</vt:lpstr>
      <vt:lpstr>If No, go to Step 4</vt:lpstr>
      <vt:lpstr>If No</vt:lpstr>
      <vt:lpstr>If Yes, go to Step 5</vt:lpstr>
      <vt:lpstr>If Yes</vt:lpstr>
      <vt:lpstr>If No, go to Step 6</vt:lpstr>
      <vt:lpstr>If Yes</vt:lpstr>
      <vt:lpstr>If No, go to Step 7</vt:lpstr>
      <vt:lpstr>Yes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Questions?</vt:lpstr>
      <vt:lpstr>PowerPoint Presentation</vt:lpstr>
      <vt:lpstr>Plan Reporting Requirements</vt:lpstr>
      <vt:lpstr>Draft Reporting Forms</vt:lpstr>
      <vt:lpstr>1095-B: Minimum Essential Coverage</vt:lpstr>
      <vt:lpstr>1095-C: Applicable Large Employer </vt:lpstr>
      <vt:lpstr>Employer Reporting References:</vt:lpstr>
    </vt:vector>
  </TitlesOfParts>
  <Company>NDPERS</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Affordable Care Act/HB 1059</dc:title>
  <dc:creator>scollins</dc:creator>
  <cp:lastModifiedBy>Fricke, Rebecca D.</cp:lastModifiedBy>
  <cp:revision>60</cp:revision>
  <cp:lastPrinted>2014-09-23T14:57:31Z</cp:lastPrinted>
  <dcterms:created xsi:type="dcterms:W3CDTF">2013-08-25T19:00:59Z</dcterms:created>
  <dcterms:modified xsi:type="dcterms:W3CDTF">2014-09-23T15:08:40Z</dcterms:modified>
</cp:coreProperties>
</file>